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2" r:id="rId4"/>
    <p:sldId id="271" r:id="rId5"/>
    <p:sldId id="265" r:id="rId6"/>
    <p:sldId id="267" r:id="rId7"/>
    <p:sldId id="270" r:id="rId8"/>
    <p:sldId id="266" r:id="rId9"/>
    <p:sldId id="260" r:id="rId10"/>
    <p:sldId id="263" r:id="rId11"/>
    <p:sldId id="268" r:id="rId12"/>
    <p:sldId id="264"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4" autoAdjust="0"/>
    <p:restoredTop sz="94660" autoAdjust="0"/>
  </p:normalViewPr>
  <p:slideViewPr>
    <p:cSldViewPr snapToGrid="0">
      <p:cViewPr varScale="1">
        <p:scale>
          <a:sx n="116" d="100"/>
          <a:sy n="116" d="100"/>
        </p:scale>
        <p:origin x="336"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4D218C88-572F-4A47-89A9-24971272F612}" type="datetimeFigureOut">
              <a:rPr lang="en-AU" smtClean="0"/>
              <a:t>3/11/2014</a:t>
            </a:fld>
            <a:endParaRPr lang="en-AU"/>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AU"/>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01BA03EE-9381-4C77-8DF5-59FADAB4CAAA}" type="slidenum">
              <a:rPr lang="en-AU" smtClean="0"/>
              <a:t>‹#›</a:t>
            </a:fld>
            <a:endParaRPr lang="en-AU"/>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567785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218C88-572F-4A47-89A9-24971272F612}" type="datetimeFigureOut">
              <a:rPr lang="en-AU" smtClean="0"/>
              <a:t>3/11/2014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1BA03EE-9381-4C77-8DF5-59FADAB4CAAA}" type="slidenum">
              <a:rPr lang="en-AU" smtClean="0"/>
              <a:t>‹#›</a:t>
            </a:fld>
            <a:endParaRPr lang="en-AU"/>
          </a:p>
        </p:txBody>
      </p:sp>
    </p:spTree>
    <p:extLst>
      <p:ext uri="{BB962C8B-B14F-4D97-AF65-F5344CB8AC3E}">
        <p14:creationId xmlns:p14="http://schemas.microsoft.com/office/powerpoint/2010/main" val="2252147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218C88-572F-4A47-89A9-24971272F612}" type="datetimeFigureOut">
              <a:rPr lang="en-AU" smtClean="0"/>
              <a:t>3/11/2014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1BA03EE-9381-4C77-8DF5-59FADAB4CAAA}" type="slidenum">
              <a:rPr lang="en-AU" smtClean="0"/>
              <a:t>‹#›</a:t>
            </a:fld>
            <a:endParaRPr lang="en-AU"/>
          </a:p>
        </p:txBody>
      </p:sp>
    </p:spTree>
    <p:extLst>
      <p:ext uri="{BB962C8B-B14F-4D97-AF65-F5344CB8AC3E}">
        <p14:creationId xmlns:p14="http://schemas.microsoft.com/office/powerpoint/2010/main" val="1026500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218C88-572F-4A47-89A9-24971272F612}" type="datetimeFigureOut">
              <a:rPr lang="en-AU" smtClean="0"/>
              <a:t>3/11/2014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1BA03EE-9381-4C77-8DF5-59FADAB4CAAA}" type="slidenum">
              <a:rPr lang="en-AU" smtClean="0"/>
              <a:t>‹#›</a:t>
            </a:fld>
            <a:endParaRPr lang="en-AU"/>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35092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218C88-572F-4A47-89A9-24971272F612}" type="datetimeFigureOut">
              <a:rPr lang="en-AU" smtClean="0"/>
              <a:t>3/11/2014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1BA03EE-9381-4C77-8DF5-59FADAB4CAAA}" type="slidenum">
              <a:rPr lang="en-AU" smtClean="0"/>
              <a:t>‹#›</a:t>
            </a:fld>
            <a:endParaRPr lang="en-AU"/>
          </a:p>
        </p:txBody>
      </p:sp>
    </p:spTree>
    <p:extLst>
      <p:ext uri="{BB962C8B-B14F-4D97-AF65-F5344CB8AC3E}">
        <p14:creationId xmlns:p14="http://schemas.microsoft.com/office/powerpoint/2010/main" val="2492489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D218C88-572F-4A47-89A9-24971272F612}" type="datetimeFigureOut">
              <a:rPr lang="en-AU" smtClean="0"/>
              <a:t>3/11/2014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01BA03EE-9381-4C77-8DF5-59FADAB4CAAA}" type="slidenum">
              <a:rPr lang="en-AU" smtClean="0"/>
              <a:t>‹#›</a:t>
            </a:fld>
            <a:endParaRPr lang="en-AU"/>
          </a:p>
        </p:txBody>
      </p:sp>
    </p:spTree>
    <p:extLst>
      <p:ext uri="{BB962C8B-B14F-4D97-AF65-F5344CB8AC3E}">
        <p14:creationId xmlns:p14="http://schemas.microsoft.com/office/powerpoint/2010/main" val="18858605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D218C88-572F-4A47-89A9-24971272F612}" type="datetimeFigureOut">
              <a:rPr lang="en-AU" smtClean="0"/>
              <a:t>3/11/2014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01BA03EE-9381-4C77-8DF5-59FADAB4CAAA}" type="slidenum">
              <a:rPr lang="en-AU" smtClean="0"/>
              <a:t>‹#›</a:t>
            </a:fld>
            <a:endParaRPr lang="en-AU"/>
          </a:p>
        </p:txBody>
      </p:sp>
    </p:spTree>
    <p:extLst>
      <p:ext uri="{BB962C8B-B14F-4D97-AF65-F5344CB8AC3E}">
        <p14:creationId xmlns:p14="http://schemas.microsoft.com/office/powerpoint/2010/main" val="1905365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218C88-572F-4A47-89A9-24971272F612}" type="datetimeFigureOut">
              <a:rPr lang="en-AU" smtClean="0"/>
              <a:t>3/11/2014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1BA03EE-9381-4C77-8DF5-59FADAB4CAAA}" type="slidenum">
              <a:rPr lang="en-AU" smtClean="0"/>
              <a:t>‹#›</a:t>
            </a:fld>
            <a:endParaRPr lang="en-AU"/>
          </a:p>
        </p:txBody>
      </p:sp>
    </p:spTree>
    <p:extLst>
      <p:ext uri="{BB962C8B-B14F-4D97-AF65-F5344CB8AC3E}">
        <p14:creationId xmlns:p14="http://schemas.microsoft.com/office/powerpoint/2010/main" val="29555106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218C88-572F-4A47-89A9-24971272F612}" type="datetimeFigureOut">
              <a:rPr lang="en-AU" smtClean="0"/>
              <a:t>3/11/2014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1BA03EE-9381-4C77-8DF5-59FADAB4CAAA}" type="slidenum">
              <a:rPr lang="en-AU" smtClean="0"/>
              <a:t>‹#›</a:t>
            </a:fld>
            <a:endParaRPr lang="en-AU"/>
          </a:p>
        </p:txBody>
      </p:sp>
    </p:spTree>
    <p:extLst>
      <p:ext uri="{BB962C8B-B14F-4D97-AF65-F5344CB8AC3E}">
        <p14:creationId xmlns:p14="http://schemas.microsoft.com/office/powerpoint/2010/main" val="896745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218C88-572F-4A47-89A9-24971272F612}" type="datetimeFigureOut">
              <a:rPr lang="en-AU" smtClean="0"/>
              <a:t>3/11/2014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1BA03EE-9381-4C77-8DF5-59FADAB4CAAA}" type="slidenum">
              <a:rPr lang="en-AU" smtClean="0"/>
              <a:t>‹#›</a:t>
            </a:fld>
            <a:endParaRPr lang="en-AU"/>
          </a:p>
        </p:txBody>
      </p:sp>
    </p:spTree>
    <p:extLst>
      <p:ext uri="{BB962C8B-B14F-4D97-AF65-F5344CB8AC3E}">
        <p14:creationId xmlns:p14="http://schemas.microsoft.com/office/powerpoint/2010/main" val="2613737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218C88-572F-4A47-89A9-24971272F612}" type="datetimeFigureOut">
              <a:rPr lang="en-AU" smtClean="0"/>
              <a:t>3/11/2014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1BA03EE-9381-4C77-8DF5-59FADAB4CAAA}" type="slidenum">
              <a:rPr lang="en-AU" smtClean="0"/>
              <a:t>‹#›</a:t>
            </a:fld>
            <a:endParaRPr lang="en-AU"/>
          </a:p>
        </p:txBody>
      </p:sp>
    </p:spTree>
    <p:extLst>
      <p:ext uri="{BB962C8B-B14F-4D97-AF65-F5344CB8AC3E}">
        <p14:creationId xmlns:p14="http://schemas.microsoft.com/office/powerpoint/2010/main" val="3062891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D218C88-572F-4A47-89A9-24971272F612}" type="datetimeFigureOut">
              <a:rPr lang="en-AU" smtClean="0"/>
              <a:t>3/11/2014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1BA03EE-9381-4C77-8DF5-59FADAB4CAAA}" type="slidenum">
              <a:rPr lang="en-AU" smtClean="0"/>
              <a:t>‹#›</a:t>
            </a:fld>
            <a:endParaRPr lang="en-AU"/>
          </a:p>
        </p:txBody>
      </p:sp>
    </p:spTree>
    <p:extLst>
      <p:ext uri="{BB962C8B-B14F-4D97-AF65-F5344CB8AC3E}">
        <p14:creationId xmlns:p14="http://schemas.microsoft.com/office/powerpoint/2010/main" val="3721520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D218C88-572F-4A47-89A9-24971272F612}" type="datetimeFigureOut">
              <a:rPr lang="en-AU" smtClean="0"/>
              <a:t>3/11/2014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01BA03EE-9381-4C77-8DF5-59FADAB4CAAA}" type="slidenum">
              <a:rPr lang="en-AU" smtClean="0"/>
              <a:t>‹#›</a:t>
            </a:fld>
            <a:endParaRPr lang="en-AU"/>
          </a:p>
        </p:txBody>
      </p:sp>
    </p:spTree>
    <p:extLst>
      <p:ext uri="{BB962C8B-B14F-4D97-AF65-F5344CB8AC3E}">
        <p14:creationId xmlns:p14="http://schemas.microsoft.com/office/powerpoint/2010/main" val="106573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D218C88-572F-4A47-89A9-24971272F612}" type="datetimeFigureOut">
              <a:rPr lang="en-AU" smtClean="0"/>
              <a:t>3/11/2014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01BA03EE-9381-4C77-8DF5-59FADAB4CAAA}" type="slidenum">
              <a:rPr lang="en-AU" smtClean="0"/>
              <a:t>‹#›</a:t>
            </a:fld>
            <a:endParaRPr lang="en-AU"/>
          </a:p>
        </p:txBody>
      </p:sp>
    </p:spTree>
    <p:extLst>
      <p:ext uri="{BB962C8B-B14F-4D97-AF65-F5344CB8AC3E}">
        <p14:creationId xmlns:p14="http://schemas.microsoft.com/office/powerpoint/2010/main" val="312095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218C88-572F-4A47-89A9-24971272F612}" type="datetimeFigureOut">
              <a:rPr lang="en-AU" smtClean="0"/>
              <a:t>3/11/2014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01BA03EE-9381-4C77-8DF5-59FADAB4CAAA}" type="slidenum">
              <a:rPr lang="en-AU" smtClean="0"/>
              <a:t>‹#›</a:t>
            </a:fld>
            <a:endParaRPr lang="en-AU"/>
          </a:p>
        </p:txBody>
      </p:sp>
    </p:spTree>
    <p:extLst>
      <p:ext uri="{BB962C8B-B14F-4D97-AF65-F5344CB8AC3E}">
        <p14:creationId xmlns:p14="http://schemas.microsoft.com/office/powerpoint/2010/main" val="2513893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218C88-572F-4A47-89A9-24971272F612}" type="datetimeFigureOut">
              <a:rPr lang="en-AU" smtClean="0"/>
              <a:t>3/11/2014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1BA03EE-9381-4C77-8DF5-59FADAB4CAAA}" type="slidenum">
              <a:rPr lang="en-AU" smtClean="0"/>
              <a:t>‹#›</a:t>
            </a:fld>
            <a:endParaRPr lang="en-AU"/>
          </a:p>
        </p:txBody>
      </p:sp>
    </p:spTree>
    <p:extLst>
      <p:ext uri="{BB962C8B-B14F-4D97-AF65-F5344CB8AC3E}">
        <p14:creationId xmlns:p14="http://schemas.microsoft.com/office/powerpoint/2010/main" val="3522007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218C88-572F-4A47-89A9-24971272F612}" type="datetimeFigureOut">
              <a:rPr lang="en-AU" smtClean="0"/>
              <a:t>3/11/2014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1BA03EE-9381-4C77-8DF5-59FADAB4CAAA}" type="slidenum">
              <a:rPr lang="en-AU" smtClean="0"/>
              <a:t>‹#›</a:t>
            </a:fld>
            <a:endParaRPr lang="en-AU"/>
          </a:p>
        </p:txBody>
      </p:sp>
    </p:spTree>
    <p:extLst>
      <p:ext uri="{BB962C8B-B14F-4D97-AF65-F5344CB8AC3E}">
        <p14:creationId xmlns:p14="http://schemas.microsoft.com/office/powerpoint/2010/main" val="3917350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4D218C88-572F-4A47-89A9-24971272F612}" type="datetimeFigureOut">
              <a:rPr lang="en-AU" smtClean="0"/>
              <a:t>3/11/2014</a:t>
            </a:fld>
            <a:endParaRPr lang="en-AU"/>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AU"/>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01BA03EE-9381-4C77-8DF5-59FADAB4CAAA}" type="slidenum">
              <a:rPr lang="en-AU" smtClean="0"/>
              <a:t>‹#›</a:t>
            </a:fld>
            <a:endParaRPr lang="en-AU"/>
          </a:p>
        </p:txBody>
      </p:sp>
    </p:spTree>
    <p:extLst>
      <p:ext uri="{BB962C8B-B14F-4D97-AF65-F5344CB8AC3E}">
        <p14:creationId xmlns:p14="http://schemas.microsoft.com/office/powerpoint/2010/main" val="41347188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29771"/>
            <a:ext cx="6779741" cy="2387600"/>
          </a:xfrm>
        </p:spPr>
        <p:txBody>
          <a:bodyPr>
            <a:normAutofit fontScale="90000"/>
          </a:bodyPr>
          <a:lstStyle/>
          <a:p>
            <a:pPr algn="ctr"/>
            <a:r>
              <a:rPr lang="en-AU" dirty="0" smtClean="0">
                <a:solidFill>
                  <a:srgbClr val="00B0F0"/>
                </a:solidFill>
              </a:rPr>
              <a:t>The Motorcycle Diaries- Che Guevara</a:t>
            </a:r>
            <a:endParaRPr lang="en-AU" dirty="0">
              <a:solidFill>
                <a:srgbClr val="00B0F0"/>
              </a:solidFill>
            </a:endParaRPr>
          </a:p>
        </p:txBody>
      </p:sp>
      <p:sp>
        <p:nvSpPr>
          <p:cNvPr id="3" name="Subtitle 2"/>
          <p:cNvSpPr>
            <a:spLocks noGrp="1"/>
          </p:cNvSpPr>
          <p:nvPr>
            <p:ph type="subTitle" idx="1"/>
          </p:nvPr>
        </p:nvSpPr>
        <p:spPr>
          <a:xfrm>
            <a:off x="510745" y="3374658"/>
            <a:ext cx="5445211" cy="1655762"/>
          </a:xfrm>
        </p:spPr>
        <p:txBody>
          <a:bodyPr/>
          <a:lstStyle/>
          <a:p>
            <a:pPr algn="ctr"/>
            <a:r>
              <a:rPr lang="en-AU" cap="none" dirty="0" smtClean="0">
                <a:solidFill>
                  <a:srgbClr val="FF0000"/>
                </a:solidFill>
                <a:latin typeface="Calibri" panose="020F0502020204030204" pitchFamily="34" charset="0"/>
              </a:rPr>
              <a:t>Pages 57-73</a:t>
            </a:r>
          </a:p>
          <a:p>
            <a:pPr algn="ctr"/>
            <a:r>
              <a:rPr lang="en-AU" cap="none" dirty="0" smtClean="0">
                <a:solidFill>
                  <a:srgbClr val="FF0000"/>
                </a:solidFill>
                <a:latin typeface="Calibri" panose="020F0502020204030204" pitchFamily="34" charset="0"/>
              </a:rPr>
              <a:t>Paddy Stone and Tom </a:t>
            </a:r>
            <a:r>
              <a:rPr lang="en-AU" cap="none" dirty="0">
                <a:solidFill>
                  <a:srgbClr val="FF0000"/>
                </a:solidFill>
                <a:latin typeface="Calibri" panose="020F0502020204030204" pitchFamily="34" charset="0"/>
              </a:rPr>
              <a:t>B</a:t>
            </a:r>
            <a:r>
              <a:rPr lang="en-AU" cap="none" dirty="0" smtClean="0">
                <a:solidFill>
                  <a:srgbClr val="FF0000"/>
                </a:solidFill>
                <a:latin typeface="Calibri" panose="020F0502020204030204" pitchFamily="34" charset="0"/>
              </a:rPr>
              <a:t>rown</a:t>
            </a:r>
            <a:endParaRPr lang="en-AU" cap="none" dirty="0">
              <a:solidFill>
                <a:srgbClr val="FF0000"/>
              </a:solidFill>
              <a:latin typeface="Calibri" panose="020F050202020403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0032" y="467541"/>
            <a:ext cx="4326551" cy="5927124"/>
          </a:xfrm>
          <a:prstGeom prst="rect">
            <a:avLst/>
          </a:prstGeom>
        </p:spPr>
      </p:pic>
    </p:spTree>
    <p:extLst>
      <p:ext uri="{BB962C8B-B14F-4D97-AF65-F5344CB8AC3E}">
        <p14:creationId xmlns:p14="http://schemas.microsoft.com/office/powerpoint/2010/main" val="32636268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Buzz words</a:t>
            </a:r>
            <a:endParaRPr lang="en-AU" dirty="0"/>
          </a:p>
        </p:txBody>
      </p:sp>
      <p:sp>
        <p:nvSpPr>
          <p:cNvPr id="3" name="Content Placeholder 2"/>
          <p:cNvSpPr>
            <a:spLocks noGrp="1"/>
          </p:cNvSpPr>
          <p:nvPr>
            <p:ph sz="quarter" idx="13"/>
          </p:nvPr>
        </p:nvSpPr>
        <p:spPr/>
        <p:txBody>
          <a:bodyPr>
            <a:normAutofit fontScale="77500" lnSpcReduction="20000"/>
          </a:bodyPr>
          <a:lstStyle/>
          <a:p>
            <a:r>
              <a:rPr lang="en-AU" i="1" cap="none" dirty="0" smtClean="0">
                <a:latin typeface="Calibri"/>
                <a:cs typeface="Calibri"/>
              </a:rPr>
              <a:t>Pesos: </a:t>
            </a:r>
            <a:r>
              <a:rPr lang="en-AU" cap="none" dirty="0" smtClean="0">
                <a:latin typeface="Calibri"/>
                <a:cs typeface="Calibri"/>
              </a:rPr>
              <a:t>the monetary unit of former Spanish colonies (including Chile)</a:t>
            </a:r>
          </a:p>
          <a:p>
            <a:r>
              <a:rPr lang="en-AU" i="1" cap="none" dirty="0" smtClean="0">
                <a:latin typeface="Calibri"/>
                <a:cs typeface="Calibri"/>
              </a:rPr>
              <a:t>Proletariat:</a:t>
            </a:r>
            <a:r>
              <a:rPr lang="en-AU" cap="none" dirty="0" smtClean="0">
                <a:latin typeface="Calibri"/>
                <a:cs typeface="Calibri"/>
              </a:rPr>
              <a:t> </a:t>
            </a:r>
            <a:r>
              <a:rPr lang="en-US" cap="none" dirty="0" smtClean="0">
                <a:latin typeface="Calibri"/>
                <a:cs typeface="Calibri"/>
              </a:rPr>
              <a:t>The class of wage-earners in a capitalist society whose only possession of significant material value is their labour-power (their ability to work); a member of such a class is a proletarian.</a:t>
            </a:r>
            <a:endParaRPr lang="en-AU" cap="none" dirty="0" smtClean="0">
              <a:latin typeface="Calibri"/>
              <a:cs typeface="Calibri"/>
            </a:endParaRPr>
          </a:p>
          <a:p>
            <a:r>
              <a:rPr lang="en-AU" i="1" cap="none" dirty="0" smtClean="0">
                <a:latin typeface="Calibri"/>
                <a:cs typeface="Calibri"/>
              </a:rPr>
              <a:t>Mate:</a:t>
            </a:r>
            <a:r>
              <a:rPr lang="en-AU" cap="none" dirty="0" smtClean="0">
                <a:latin typeface="Calibri"/>
                <a:cs typeface="Calibri"/>
              </a:rPr>
              <a:t> a traditional South American, caffeine- rich infused drink</a:t>
            </a:r>
          </a:p>
          <a:p>
            <a:r>
              <a:rPr lang="en-AU" i="1" cap="none" dirty="0" smtClean="0">
                <a:latin typeface="Calibri"/>
                <a:cs typeface="Calibri"/>
              </a:rPr>
              <a:t>Rapa-Nui: </a:t>
            </a:r>
            <a:r>
              <a:rPr lang="en-AU" cap="none" dirty="0" smtClean="0">
                <a:latin typeface="Calibri"/>
                <a:cs typeface="Calibri"/>
              </a:rPr>
              <a:t>Easter Island </a:t>
            </a:r>
          </a:p>
          <a:p>
            <a:r>
              <a:rPr lang="en-AU" i="1" cap="none" dirty="0" smtClean="0">
                <a:latin typeface="Calibri"/>
                <a:cs typeface="Calibri"/>
              </a:rPr>
              <a:t>Leprosy:</a:t>
            </a:r>
            <a:r>
              <a:rPr lang="en-AU" cap="none" dirty="0" smtClean="0">
                <a:latin typeface="Calibri"/>
                <a:cs typeface="Calibri"/>
              </a:rPr>
              <a:t> a chronic bacterial infection which deforms the skin</a:t>
            </a:r>
          </a:p>
          <a:p>
            <a:r>
              <a:rPr lang="en-AU" i="1" cap="none" dirty="0" smtClean="0">
                <a:latin typeface="Calibri"/>
                <a:cs typeface="Calibri"/>
              </a:rPr>
              <a:t>Audacity</a:t>
            </a:r>
            <a:r>
              <a:rPr lang="en-AU" cap="none" dirty="0" smtClean="0">
                <a:latin typeface="Calibri"/>
                <a:cs typeface="Calibri"/>
              </a:rPr>
              <a:t>: a confident and daring quality. Intrepid boldness</a:t>
            </a:r>
          </a:p>
          <a:p>
            <a:r>
              <a:rPr lang="en-AU" i="1" cap="none" dirty="0" smtClean="0">
                <a:latin typeface="Calibri"/>
                <a:cs typeface="Calibri"/>
              </a:rPr>
              <a:t>Tripe: </a:t>
            </a:r>
            <a:r>
              <a:rPr lang="en-AU" cap="none" dirty="0" smtClean="0">
                <a:latin typeface="Calibri"/>
                <a:cs typeface="Calibri"/>
              </a:rPr>
              <a:t>a type of edible offal from the stomachs of various farm animals</a:t>
            </a:r>
          </a:p>
          <a:p>
            <a:r>
              <a:rPr lang="en-AU" i="1" cap="none" dirty="0" err="1" smtClean="0">
                <a:latin typeface="Calibri"/>
                <a:cs typeface="Calibri"/>
              </a:rPr>
              <a:t>Charango</a:t>
            </a:r>
            <a:r>
              <a:rPr lang="en-AU" i="1" cap="none" dirty="0" smtClean="0">
                <a:latin typeface="Calibri"/>
                <a:cs typeface="Calibri"/>
              </a:rPr>
              <a:t>: </a:t>
            </a:r>
            <a:r>
              <a:rPr lang="en-AU" cap="none" dirty="0">
                <a:latin typeface="Calibri"/>
                <a:cs typeface="Calibri"/>
              </a:rPr>
              <a:t>a small Latin American stringed instrument</a:t>
            </a:r>
          </a:p>
          <a:p>
            <a:endParaRPr lang="en-AU" cap="none" dirty="0" smtClean="0">
              <a:latin typeface="Calibri"/>
              <a:cs typeface="Calibri"/>
            </a:endParaRPr>
          </a:p>
          <a:p>
            <a:endParaRPr lang="en-AU" cap="none" dirty="0">
              <a:latin typeface="Calibri"/>
              <a:cs typeface="Calibri"/>
            </a:endParaRPr>
          </a:p>
        </p:txBody>
      </p:sp>
    </p:spTree>
    <p:extLst>
      <p:ext uri="{BB962C8B-B14F-4D97-AF65-F5344CB8AC3E}">
        <p14:creationId xmlns:p14="http://schemas.microsoft.com/office/powerpoint/2010/main" val="28066118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Buzz words</a:t>
            </a:r>
            <a:endParaRPr lang="en-US" dirty="0"/>
          </a:p>
        </p:txBody>
      </p:sp>
      <p:sp>
        <p:nvSpPr>
          <p:cNvPr id="3" name="Content Placeholder 2"/>
          <p:cNvSpPr>
            <a:spLocks noGrp="1"/>
          </p:cNvSpPr>
          <p:nvPr>
            <p:ph sz="quarter" idx="13"/>
          </p:nvPr>
        </p:nvSpPr>
        <p:spPr/>
        <p:txBody>
          <a:bodyPr/>
          <a:lstStyle/>
          <a:p>
            <a:r>
              <a:rPr lang="en-US" i="1" cap="none" dirty="0" smtClean="0">
                <a:latin typeface="Calibri"/>
                <a:cs typeface="Calibri"/>
              </a:rPr>
              <a:t>Consul: </a:t>
            </a:r>
            <a:r>
              <a:rPr lang="en-US" cap="none" dirty="0" smtClean="0">
                <a:latin typeface="Calibri"/>
                <a:cs typeface="Calibri"/>
              </a:rPr>
              <a:t>A government official whose job is to live in a foreign country and protect and help the citizens of his or her own country who are traveling, living, or doing business there</a:t>
            </a:r>
          </a:p>
          <a:p>
            <a:r>
              <a:rPr lang="en-US" i="1" cap="none" dirty="0" smtClean="0">
                <a:latin typeface="Calibri"/>
                <a:cs typeface="Calibri"/>
              </a:rPr>
              <a:t>Aristocracy: </a:t>
            </a:r>
            <a:r>
              <a:rPr lang="en-US" cap="none" dirty="0" smtClean="0">
                <a:latin typeface="Calibri"/>
                <a:cs typeface="Calibri"/>
              </a:rPr>
              <a:t>the highest social class in some countries. Typically own land and own more money and power than others in society.</a:t>
            </a:r>
          </a:p>
          <a:p>
            <a:r>
              <a:rPr lang="en-US" i="1" cap="none" dirty="0" smtClean="0">
                <a:latin typeface="Calibri"/>
                <a:cs typeface="Calibri"/>
              </a:rPr>
              <a:t>Acrimony: </a:t>
            </a:r>
            <a:r>
              <a:rPr lang="en-US" cap="none" dirty="0" smtClean="0">
                <a:latin typeface="Calibri"/>
                <a:cs typeface="Calibri"/>
              </a:rPr>
              <a:t>angry and bitter feelings.</a:t>
            </a:r>
          </a:p>
          <a:p>
            <a:r>
              <a:rPr lang="en-US" i="1" cap="none" dirty="0" err="1" smtClean="0">
                <a:latin typeface="Calibri"/>
                <a:cs typeface="Calibri"/>
              </a:rPr>
              <a:t>Mapuches</a:t>
            </a:r>
            <a:r>
              <a:rPr lang="en-US" i="1" cap="none" dirty="0" smtClean="0">
                <a:latin typeface="Calibri"/>
                <a:cs typeface="Calibri"/>
              </a:rPr>
              <a:t>: </a:t>
            </a:r>
            <a:r>
              <a:rPr lang="en-US" cap="none" dirty="0" smtClean="0">
                <a:latin typeface="Calibri"/>
                <a:cs typeface="Calibri"/>
              </a:rPr>
              <a:t>an Indigenous people of Chile. </a:t>
            </a:r>
            <a:endParaRPr lang="en-US" cap="none" dirty="0">
              <a:latin typeface="Calibri"/>
              <a:cs typeface="Calibri"/>
            </a:endParaRPr>
          </a:p>
        </p:txBody>
      </p:sp>
    </p:spTree>
    <p:extLst>
      <p:ext uri="{BB962C8B-B14F-4D97-AF65-F5344CB8AC3E}">
        <p14:creationId xmlns:p14="http://schemas.microsoft.com/office/powerpoint/2010/main" val="28535781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Quotable quotes</a:t>
            </a:r>
            <a:endParaRPr lang="en-AU" dirty="0"/>
          </a:p>
        </p:txBody>
      </p:sp>
      <p:sp>
        <p:nvSpPr>
          <p:cNvPr id="3" name="Content Placeholder 2"/>
          <p:cNvSpPr>
            <a:spLocks noGrp="1"/>
          </p:cNvSpPr>
          <p:nvPr>
            <p:ph sz="quarter" idx="13"/>
          </p:nvPr>
        </p:nvSpPr>
        <p:spPr>
          <a:xfrm>
            <a:off x="657577" y="3516842"/>
            <a:ext cx="10394707" cy="3185936"/>
          </a:xfrm>
        </p:spPr>
        <p:txBody>
          <a:bodyPr>
            <a:normAutofit fontScale="85000" lnSpcReduction="10000"/>
          </a:bodyPr>
          <a:lstStyle/>
          <a:p>
            <a:r>
              <a:rPr lang="en-AU" cap="none" dirty="0" smtClean="0">
                <a:latin typeface="Calibri" panose="020F0502020204030204" pitchFamily="34" charset="0"/>
              </a:rPr>
              <a:t>“</a:t>
            </a:r>
            <a:r>
              <a:rPr lang="en-AU" cap="none" dirty="0">
                <a:latin typeface="Calibri" panose="020F0502020204030204" pitchFamily="34" charset="0"/>
              </a:rPr>
              <a:t>But we weren’t just anybody now we were the experts…. We were treated like kings</a:t>
            </a:r>
            <a:r>
              <a:rPr lang="en-AU" cap="none" dirty="0" smtClean="0">
                <a:latin typeface="Calibri" panose="020F0502020204030204" pitchFamily="34" charset="0"/>
              </a:rPr>
              <a:t>” (pg. 60)</a:t>
            </a:r>
          </a:p>
          <a:p>
            <a:r>
              <a:rPr lang="en-AU" cap="none" dirty="0" smtClean="0">
                <a:latin typeface="Calibri" panose="020F0502020204030204" pitchFamily="34" charset="0"/>
              </a:rPr>
              <a:t>“Chilean women who, ugly </a:t>
            </a:r>
            <a:r>
              <a:rPr lang="en-AU" cap="none" dirty="0">
                <a:latin typeface="Calibri" panose="020F0502020204030204" pitchFamily="34" charset="0"/>
              </a:rPr>
              <a:t>or beautiful, have a certain spontaneity and freshness that captivates </a:t>
            </a:r>
            <a:r>
              <a:rPr lang="en-AU" cap="none" dirty="0" smtClean="0">
                <a:latin typeface="Calibri" panose="020F0502020204030204" pitchFamily="34" charset="0"/>
              </a:rPr>
              <a:t>immediately” (pg. 64)</a:t>
            </a:r>
          </a:p>
          <a:p>
            <a:r>
              <a:rPr lang="en-AU" cap="none" dirty="0" smtClean="0">
                <a:latin typeface="Calibri" panose="020F0502020204030204" pitchFamily="34" charset="0"/>
              </a:rPr>
              <a:t>“He topped off his generosity by offering us 200 pesos which we, taking righteous offense refused. If he’d offered it three months later, it would’ve been a different story.” (pg. 66)</a:t>
            </a:r>
          </a:p>
          <a:p>
            <a:r>
              <a:rPr lang="en-AU" cap="none" dirty="0" smtClean="0">
                <a:latin typeface="Calibri" panose="020F0502020204030204" pitchFamily="34" charset="0"/>
              </a:rPr>
              <a:t> </a:t>
            </a:r>
            <a:r>
              <a:rPr lang="en-AU" cap="none" dirty="0">
                <a:latin typeface="Calibri" panose="020F0502020204030204" pitchFamily="34" charset="0"/>
              </a:rPr>
              <a:t>“We had been knights of the road; we belonged to the long-standing ‘wandering aristocracy’ and had calling cards with our impeccable and impressive titles</a:t>
            </a:r>
            <a:r>
              <a:rPr lang="en-AU" cap="none" dirty="0" smtClean="0">
                <a:latin typeface="Calibri" panose="020F0502020204030204" pitchFamily="34" charset="0"/>
              </a:rPr>
              <a:t>” (pg. 68)</a:t>
            </a:r>
          </a:p>
          <a:p>
            <a:r>
              <a:rPr lang="en-AU" cap="none" dirty="0">
                <a:latin typeface="Calibri" panose="020F0502020204030204" pitchFamily="34" charset="0"/>
              </a:rPr>
              <a:t>“Now we were just two hitchhikers with backpacks, and with all the grime of the road stuck to our overalls, shadows of our former aristocratic selves</a:t>
            </a:r>
            <a:r>
              <a:rPr lang="en-AU" cap="none" dirty="0" smtClean="0">
                <a:latin typeface="Calibri" panose="020F0502020204030204" pitchFamily="34" charset="0"/>
              </a:rPr>
              <a:t>” (pg. 68)</a:t>
            </a:r>
            <a:endParaRPr lang="en-AU" cap="none" dirty="0">
              <a:latin typeface="Calibri" panose="020F0502020204030204" pitchFamily="34" charset="0"/>
            </a:endParaRPr>
          </a:p>
          <a:p>
            <a:endParaRPr lang="en-AU" cap="none" dirty="0" smtClean="0">
              <a:latin typeface="Calibri" panose="020F0502020204030204" pitchFamily="34" charset="0"/>
            </a:endParaRPr>
          </a:p>
          <a:p>
            <a:endParaRPr lang="en-AU" cap="none" dirty="0">
              <a:latin typeface="Calibri" panose="020F0502020204030204" pitchFamily="34" charset="0"/>
            </a:endParaRPr>
          </a:p>
          <a:p>
            <a:endParaRPr lang="en-AU" cap="none" dirty="0" smtClean="0">
              <a:latin typeface="Calibri" panose="020F0502020204030204" pitchFamily="34" charset="0"/>
            </a:endParaRPr>
          </a:p>
          <a:p>
            <a:endParaRPr lang="en-AU" cap="none" dirty="0">
              <a:latin typeface="Calibri" panose="020F0502020204030204" pitchFamily="34" charset="0"/>
            </a:endParaRPr>
          </a:p>
          <a:p>
            <a:endParaRPr lang="en-AU" cap="none" dirty="0" smtClean="0">
              <a:latin typeface="Calibri" panose="020F0502020204030204" pitchFamily="34" charset="0"/>
            </a:endParaRPr>
          </a:p>
          <a:p>
            <a:endParaRPr lang="en-AU" cap="none" dirty="0">
              <a:latin typeface="Calibri" panose="020F0502020204030204" pitchFamily="34" charset="0"/>
            </a:endParaRPr>
          </a:p>
          <a:p>
            <a:endParaRPr lang="en-AU" dirty="0"/>
          </a:p>
        </p:txBody>
      </p:sp>
    </p:spTree>
    <p:extLst>
      <p:ext uri="{BB962C8B-B14F-4D97-AF65-F5344CB8AC3E}">
        <p14:creationId xmlns:p14="http://schemas.microsoft.com/office/powerpoint/2010/main" val="7308971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quotable quotes</a:t>
            </a:r>
            <a:endParaRPr lang="en-US" dirty="0"/>
          </a:p>
        </p:txBody>
      </p:sp>
      <p:sp>
        <p:nvSpPr>
          <p:cNvPr id="3" name="Content Placeholder 2"/>
          <p:cNvSpPr>
            <a:spLocks noGrp="1"/>
          </p:cNvSpPr>
          <p:nvPr>
            <p:ph sz="quarter" idx="13"/>
          </p:nvPr>
        </p:nvSpPr>
        <p:spPr>
          <a:xfrm>
            <a:off x="685800" y="2726618"/>
            <a:ext cx="10394707" cy="3311189"/>
          </a:xfrm>
        </p:spPr>
        <p:txBody>
          <a:bodyPr>
            <a:normAutofit fontScale="92500" lnSpcReduction="20000"/>
          </a:bodyPr>
          <a:lstStyle/>
          <a:p>
            <a:r>
              <a:rPr lang="en-AU" cap="none" dirty="0" smtClean="0">
                <a:latin typeface="Calibri" panose="020F0502020204030204" pitchFamily="34" charset="0"/>
              </a:rPr>
              <a:t>“Our </a:t>
            </a:r>
            <a:r>
              <a:rPr lang="en-AU" cap="none" dirty="0">
                <a:latin typeface="Calibri" panose="020F0502020204030204" pitchFamily="34" charset="0"/>
              </a:rPr>
              <a:t>distended nostrils inhale the poverty with sadistic </a:t>
            </a:r>
            <a:r>
              <a:rPr lang="en-AU" cap="none" dirty="0" smtClean="0">
                <a:latin typeface="Calibri" panose="020F0502020204030204" pitchFamily="34" charset="0"/>
              </a:rPr>
              <a:t>intensity” (pg. 69)</a:t>
            </a:r>
          </a:p>
          <a:p>
            <a:r>
              <a:rPr lang="en-AU" cap="none" dirty="0">
                <a:latin typeface="Calibri" panose="020F0502020204030204" pitchFamily="34" charset="0"/>
              </a:rPr>
              <a:t>“Today it’s your turn, tomorrow it’ll be mine</a:t>
            </a:r>
            <a:r>
              <a:rPr lang="en-AU" cap="none" dirty="0" smtClean="0">
                <a:latin typeface="Calibri" panose="020F0502020204030204" pitchFamily="34" charset="0"/>
              </a:rPr>
              <a:t>” (pg. 70)</a:t>
            </a:r>
          </a:p>
          <a:p>
            <a:r>
              <a:rPr lang="en-AU" cap="none" dirty="0" smtClean="0">
                <a:latin typeface="Calibri" panose="020F0502020204030204" pitchFamily="34" charset="0"/>
              </a:rPr>
              <a:t>“It is there, in the final moments, for people whose farthest horizon has always been tomorrow, that one comprehends the profound tragedy circumscribing the life of the proletariat the world over.” (pg. 70)</a:t>
            </a:r>
          </a:p>
          <a:p>
            <a:r>
              <a:rPr lang="en-AU" cap="none" dirty="0">
                <a:latin typeface="Calibri" panose="020F0502020204030204" pitchFamily="34" charset="0"/>
              </a:rPr>
              <a:t>“Our project was impossible since the only ship to Easter Island had left and that there wouldn’t be another ship leaving within the year.</a:t>
            </a:r>
            <a:r>
              <a:rPr lang="en-AU" cap="none" dirty="0" smtClean="0">
                <a:latin typeface="Calibri" panose="020F0502020204030204" pitchFamily="34" charset="0"/>
              </a:rPr>
              <a:t>” (pg. 72)</a:t>
            </a:r>
          </a:p>
          <a:p>
            <a:r>
              <a:rPr lang="en-AU" cap="none" dirty="0">
                <a:latin typeface="Calibri" panose="020F0502020204030204" pitchFamily="34" charset="0"/>
              </a:rPr>
              <a:t>“Still, it was always consoling to know that some living thing’s well-being depended on our protection.</a:t>
            </a:r>
            <a:r>
              <a:rPr lang="en-AU" cap="none" dirty="0" smtClean="0">
                <a:latin typeface="Calibri" panose="020F0502020204030204" pitchFamily="34" charset="0"/>
              </a:rPr>
              <a:t>” (pg. 72)</a:t>
            </a:r>
            <a:endParaRPr lang="en-AU" cap="none" dirty="0">
              <a:latin typeface="Calibri" panose="020F0502020204030204" pitchFamily="34" charset="0"/>
            </a:endParaRPr>
          </a:p>
          <a:p>
            <a:endParaRPr lang="en-AU" cap="none" dirty="0">
              <a:latin typeface="Calibri" panose="020F0502020204030204" pitchFamily="34" charset="0"/>
            </a:endParaRPr>
          </a:p>
          <a:p>
            <a:endParaRPr lang="en-AU" cap="none" dirty="0" smtClean="0">
              <a:latin typeface="Calibri" panose="020F0502020204030204" pitchFamily="34" charset="0"/>
            </a:endParaRPr>
          </a:p>
          <a:p>
            <a:endParaRPr lang="en-AU" cap="none" dirty="0">
              <a:latin typeface="Calibri" panose="020F0502020204030204" pitchFamily="34" charset="0"/>
            </a:endParaRPr>
          </a:p>
          <a:p>
            <a:endParaRPr lang="en-US" dirty="0"/>
          </a:p>
        </p:txBody>
      </p:sp>
    </p:spTree>
    <p:extLst>
      <p:ext uri="{BB962C8B-B14F-4D97-AF65-F5344CB8AC3E}">
        <p14:creationId xmlns:p14="http://schemas.microsoft.com/office/powerpoint/2010/main" val="21403034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2277" y="139154"/>
            <a:ext cx="10396882" cy="1151965"/>
          </a:xfrm>
        </p:spPr>
        <p:txBody>
          <a:bodyPr/>
          <a:lstStyle/>
          <a:p>
            <a:r>
              <a:rPr lang="en-AU" dirty="0" smtClean="0"/>
              <a:t>Speculation of the future</a:t>
            </a:r>
            <a:endParaRPr lang="en-AU" dirty="0"/>
          </a:p>
        </p:txBody>
      </p:sp>
      <p:sp>
        <p:nvSpPr>
          <p:cNvPr id="3" name="Content Placeholder 2"/>
          <p:cNvSpPr>
            <a:spLocks noGrp="1"/>
          </p:cNvSpPr>
          <p:nvPr>
            <p:ph sz="quarter" idx="13"/>
          </p:nvPr>
        </p:nvSpPr>
        <p:spPr>
          <a:xfrm>
            <a:off x="578708" y="1896437"/>
            <a:ext cx="10394707" cy="3641557"/>
          </a:xfrm>
        </p:spPr>
        <p:txBody>
          <a:bodyPr/>
          <a:lstStyle/>
          <a:p>
            <a:r>
              <a:rPr lang="en-AU" cap="none" dirty="0" smtClean="0">
                <a:latin typeface="Calibri" panose="020F0502020204030204" pitchFamily="34" charset="0"/>
              </a:rPr>
              <a:t>‘The Experts’: </a:t>
            </a:r>
            <a:r>
              <a:rPr lang="en-AU" cap="none" dirty="0" err="1" smtClean="0">
                <a:latin typeface="Calibri" panose="020F0502020204030204" pitchFamily="34" charset="0"/>
              </a:rPr>
              <a:t>Che</a:t>
            </a:r>
            <a:r>
              <a:rPr lang="en-AU" cap="none" dirty="0" smtClean="0">
                <a:latin typeface="Calibri" panose="020F0502020204030204" pitchFamily="34" charset="0"/>
              </a:rPr>
              <a:t> and Alberto receive new titles as leaders in </a:t>
            </a:r>
            <a:r>
              <a:rPr lang="en-AU" cap="none" dirty="0" err="1" smtClean="0">
                <a:latin typeface="Calibri" panose="020F0502020204030204" pitchFamily="34" charset="0"/>
              </a:rPr>
              <a:t>leprology</a:t>
            </a:r>
            <a:r>
              <a:rPr lang="en-AU" cap="none" dirty="0" smtClean="0">
                <a:latin typeface="Calibri" panose="020F0502020204030204" pitchFamily="34" charset="0"/>
              </a:rPr>
              <a:t>. They use this newfound title to their personal advantage, exploiting the hospitality of friendly Chilean strangers.</a:t>
            </a:r>
          </a:p>
          <a:p>
            <a:r>
              <a:rPr lang="en-AU" b="1" i="1" cap="none" dirty="0" smtClean="0">
                <a:latin typeface="Calibri" panose="020F0502020204030204" pitchFamily="34" charset="0"/>
              </a:rPr>
              <a:t>“But we weren’t just anybody now we were the experts…. We were treated like kings”</a:t>
            </a:r>
          </a:p>
          <a:p>
            <a:r>
              <a:rPr lang="en-AU" b="1" i="1" cap="none" dirty="0">
                <a:latin typeface="Calibri" panose="020F0502020204030204" pitchFamily="34" charset="0"/>
              </a:rPr>
              <a:t>“the Chileans, exceedingly friendly people, were warm and welcoming wherever we went.”</a:t>
            </a:r>
          </a:p>
          <a:p>
            <a:r>
              <a:rPr lang="en-AU" cap="none" dirty="0" smtClean="0">
                <a:latin typeface="Calibri" panose="020F0502020204030204" pitchFamily="34" charset="0"/>
              </a:rPr>
              <a:t>This change has given the two adventurers the ability to discover a new side of Latin America. The hospitality brightens their future and gives them a place to rest each night and brew their ‘mate’.</a:t>
            </a:r>
          </a:p>
          <a:p>
            <a:r>
              <a:rPr lang="en-AU" i="1" cap="none" dirty="0" smtClean="0">
                <a:latin typeface="Calibri" panose="020F0502020204030204" pitchFamily="34" charset="0"/>
              </a:rPr>
              <a:t>Mate</a:t>
            </a:r>
            <a:r>
              <a:rPr lang="en-AU" cap="none" dirty="0" smtClean="0">
                <a:latin typeface="Calibri" panose="020F0502020204030204" pitchFamily="34" charset="0"/>
              </a:rPr>
              <a:t>: this drink appears </a:t>
            </a:r>
            <a:r>
              <a:rPr lang="en-AU" cap="none" dirty="0">
                <a:latin typeface="Calibri" panose="020F0502020204030204" pitchFamily="34" charset="0"/>
              </a:rPr>
              <a:t>a</a:t>
            </a:r>
            <a:r>
              <a:rPr lang="en-AU" cap="none" dirty="0" smtClean="0">
                <a:latin typeface="Calibri" panose="020F0502020204030204" pitchFamily="34" charset="0"/>
              </a:rPr>
              <a:t>s a recurring symbol of the hospitality shared around Latin America.</a:t>
            </a:r>
          </a:p>
        </p:txBody>
      </p:sp>
      <p:sp>
        <p:nvSpPr>
          <p:cNvPr id="4" name="TextBox 3"/>
          <p:cNvSpPr txBox="1"/>
          <p:nvPr/>
        </p:nvSpPr>
        <p:spPr>
          <a:xfrm>
            <a:off x="2783088" y="1250106"/>
            <a:ext cx="5325979" cy="646331"/>
          </a:xfrm>
          <a:prstGeom prst="rect">
            <a:avLst/>
          </a:prstGeom>
          <a:noFill/>
        </p:spPr>
        <p:txBody>
          <a:bodyPr wrap="square" rtlCol="0">
            <a:spAutoFit/>
          </a:bodyPr>
          <a:lstStyle/>
          <a:p>
            <a:pPr algn="ctr"/>
            <a:r>
              <a:rPr lang="en-AU" i="1" dirty="0" smtClean="0"/>
              <a:t>TWO ARGENTINE LEPROSY EXPERTS TOUR LATN AMERICA BY MOTORCYCLE</a:t>
            </a:r>
            <a:endParaRPr lang="en-AU" i="1" dirty="0"/>
          </a:p>
        </p:txBody>
      </p:sp>
    </p:spTree>
    <p:extLst>
      <p:ext uri="{BB962C8B-B14F-4D97-AF65-F5344CB8AC3E}">
        <p14:creationId xmlns:p14="http://schemas.microsoft.com/office/powerpoint/2010/main" val="1405208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Speculation of the future</a:t>
            </a:r>
            <a:endParaRPr lang="en-US" dirty="0"/>
          </a:p>
        </p:txBody>
      </p:sp>
      <p:sp>
        <p:nvSpPr>
          <p:cNvPr id="3" name="Content Placeholder 2"/>
          <p:cNvSpPr>
            <a:spLocks noGrp="1"/>
          </p:cNvSpPr>
          <p:nvPr>
            <p:ph sz="quarter" idx="13"/>
          </p:nvPr>
        </p:nvSpPr>
        <p:spPr/>
        <p:txBody>
          <a:bodyPr>
            <a:normAutofit fontScale="85000" lnSpcReduction="10000"/>
          </a:bodyPr>
          <a:lstStyle/>
          <a:p>
            <a:pPr algn="ctr"/>
            <a:r>
              <a:rPr lang="en-US" dirty="0" smtClean="0"/>
              <a:t>Easter island! The imagination stops in its ascending flight to turn somersaults at the very thought.</a:t>
            </a:r>
          </a:p>
          <a:p>
            <a:r>
              <a:rPr lang="en-US" cap="none" dirty="0" err="1" smtClean="0">
                <a:latin typeface="Calibri"/>
                <a:cs typeface="Calibri"/>
              </a:rPr>
              <a:t>Che</a:t>
            </a:r>
            <a:r>
              <a:rPr lang="en-US" cap="none" dirty="0" smtClean="0">
                <a:latin typeface="Calibri"/>
                <a:cs typeface="Calibri"/>
              </a:rPr>
              <a:t> and Alberto spend much of this section speculating a trip to the theoretical paradise that is ‘Easter Island’. They see it as a land of ‘perfection’ where women do everything, “you just eat, sleep and keep them content.” The only thing ‘apparently’ drawing them there is the possibility of treating a small number of lepers.</a:t>
            </a:r>
          </a:p>
          <a:p>
            <a:r>
              <a:rPr lang="en-US" cap="none" dirty="0" smtClean="0">
                <a:latin typeface="Calibri"/>
                <a:cs typeface="Calibri"/>
              </a:rPr>
              <a:t>This moment appears to the reader as strange, but also a discovery of the deep desires of these two, ‘young boys’ at heart.</a:t>
            </a:r>
          </a:p>
          <a:p>
            <a:r>
              <a:rPr lang="en-AU" cap="none" dirty="0">
                <a:latin typeface="Calibri" panose="020F0502020204030204" pitchFamily="34" charset="0"/>
              </a:rPr>
              <a:t>“Our project was impossible since the only ship to Easter Island had left and that there wouldn’t be another ship leaving within the year.</a:t>
            </a:r>
            <a:r>
              <a:rPr lang="en-AU" cap="none" dirty="0" smtClean="0">
                <a:latin typeface="Calibri" panose="020F0502020204030204" pitchFamily="34" charset="0"/>
              </a:rPr>
              <a:t>” Ultimately, the journey to Easter Island does not occur. Though, the reader speculates as to whether it was an attempt to treat lepers, or to escape their journey for a ‘perfect holiday’.</a:t>
            </a:r>
            <a:endParaRPr lang="en-US" cap="none" dirty="0">
              <a:latin typeface="Calibri"/>
              <a:cs typeface="Calibri"/>
            </a:endParaRPr>
          </a:p>
        </p:txBody>
      </p:sp>
    </p:spTree>
    <p:extLst>
      <p:ext uri="{BB962C8B-B14F-4D97-AF65-F5344CB8AC3E}">
        <p14:creationId xmlns:p14="http://schemas.microsoft.com/office/powerpoint/2010/main" val="24869938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hospitality</a:t>
            </a:r>
            <a:endParaRPr lang="en-US" dirty="0"/>
          </a:p>
        </p:txBody>
      </p:sp>
      <p:sp>
        <p:nvSpPr>
          <p:cNvPr id="3" name="Content Placeholder 2"/>
          <p:cNvSpPr>
            <a:spLocks noGrp="1"/>
          </p:cNvSpPr>
          <p:nvPr>
            <p:ph sz="quarter" idx="13"/>
          </p:nvPr>
        </p:nvSpPr>
        <p:spPr/>
        <p:txBody>
          <a:bodyPr>
            <a:normAutofit fontScale="85000" lnSpcReduction="10000"/>
          </a:bodyPr>
          <a:lstStyle/>
          <a:p>
            <a:pPr algn="ctr"/>
            <a:r>
              <a:rPr lang="en-US" cap="none" dirty="0" smtClean="0"/>
              <a:t>“Chilean hospitality, as I never tire of saying, is one reason travelling in our neighboring country is so enjoyable.”</a:t>
            </a:r>
          </a:p>
          <a:p>
            <a:r>
              <a:rPr lang="en-US" cap="none" dirty="0" smtClean="0">
                <a:latin typeface="Calibri"/>
                <a:cs typeface="Calibri"/>
              </a:rPr>
              <a:t>The major discovery recognised by </a:t>
            </a:r>
            <a:r>
              <a:rPr lang="en-US" cap="none" dirty="0" err="1" smtClean="0">
                <a:latin typeface="Calibri"/>
                <a:cs typeface="Calibri"/>
              </a:rPr>
              <a:t>Che</a:t>
            </a:r>
            <a:r>
              <a:rPr lang="en-US" cap="none" dirty="0" smtClean="0">
                <a:latin typeface="Calibri"/>
                <a:cs typeface="Calibri"/>
              </a:rPr>
              <a:t> and Alberto in this section of the tale is, the depth of Chilean hospitality and the ultimate kindness of all people they approach. </a:t>
            </a:r>
          </a:p>
          <a:p>
            <a:r>
              <a:rPr lang="en-US" cap="none" dirty="0" smtClean="0">
                <a:latin typeface="Calibri"/>
                <a:cs typeface="Calibri"/>
              </a:rPr>
              <a:t>They travel through Temuco, </a:t>
            </a:r>
            <a:r>
              <a:rPr lang="en-US" cap="none" dirty="0" err="1" smtClean="0">
                <a:latin typeface="Calibri"/>
                <a:cs typeface="Calibri"/>
              </a:rPr>
              <a:t>Lautaro</a:t>
            </a:r>
            <a:r>
              <a:rPr lang="en-US" cap="none" dirty="0" smtClean="0">
                <a:latin typeface="Calibri"/>
                <a:cs typeface="Calibri"/>
              </a:rPr>
              <a:t>, Los Angeles, Santiago and Valparaiso confronting many different types of people but evidently similar hospitality. </a:t>
            </a:r>
            <a:r>
              <a:rPr lang="en-US" cap="none" dirty="0" err="1" smtClean="0">
                <a:latin typeface="Calibri"/>
                <a:cs typeface="Calibri"/>
              </a:rPr>
              <a:t>Che</a:t>
            </a:r>
            <a:r>
              <a:rPr lang="en-US" cap="none" dirty="0" smtClean="0">
                <a:latin typeface="Calibri"/>
                <a:cs typeface="Calibri"/>
              </a:rPr>
              <a:t> and Alberto discover the different facets of Chilean society while drinking mate and wine, eating fish and tripe, dancing, listening to Latin music and telling tales of past discoveries.</a:t>
            </a:r>
          </a:p>
          <a:p>
            <a:r>
              <a:rPr lang="en-AU" cap="none" dirty="0">
                <a:latin typeface="Calibri" panose="020F0502020204030204" pitchFamily="34" charset="0"/>
              </a:rPr>
              <a:t>“Today it’s your turn, tomorrow it’ll be mine”-bar owner (hospitality</a:t>
            </a:r>
            <a:r>
              <a:rPr lang="en-AU" cap="none" dirty="0" smtClean="0">
                <a:latin typeface="Calibri" panose="020F0502020204030204" pitchFamily="34" charset="0"/>
              </a:rPr>
              <a:t>) In Chile there appears to be an ongoing cycle of hospitality that the two travellers discover on their journeys.</a:t>
            </a:r>
            <a:endParaRPr lang="en-US" cap="none" dirty="0" smtClean="0">
              <a:latin typeface="Calibri"/>
              <a:cs typeface="Calibri"/>
            </a:endParaRPr>
          </a:p>
          <a:p>
            <a:endParaRPr lang="en-US" cap="none" dirty="0">
              <a:latin typeface="Calibri"/>
              <a:cs typeface="Calibri"/>
            </a:endParaRPr>
          </a:p>
        </p:txBody>
      </p:sp>
    </p:spTree>
    <p:extLst>
      <p:ext uri="{BB962C8B-B14F-4D97-AF65-F5344CB8AC3E}">
        <p14:creationId xmlns:p14="http://schemas.microsoft.com/office/powerpoint/2010/main" val="16711320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Sudden and unexpected</a:t>
            </a:r>
            <a:endParaRPr lang="en-AU" dirty="0"/>
          </a:p>
        </p:txBody>
      </p:sp>
      <p:sp>
        <p:nvSpPr>
          <p:cNvPr id="3" name="Content Placeholder 2"/>
          <p:cNvSpPr>
            <a:spLocks noGrp="1"/>
          </p:cNvSpPr>
          <p:nvPr>
            <p:ph sz="quarter" idx="13"/>
          </p:nvPr>
        </p:nvSpPr>
        <p:spPr/>
        <p:txBody>
          <a:bodyPr/>
          <a:lstStyle/>
          <a:p>
            <a:r>
              <a:rPr lang="en-AU" b="1" i="1" cap="none" dirty="0">
                <a:latin typeface="Calibri" panose="020F0502020204030204" pitchFamily="34" charset="0"/>
              </a:rPr>
              <a:t>“We had been knights of the road; we belonged to the long-standing ‘wandering aristocracy’ and had calling cards with our impeccable and impressive titles</a:t>
            </a:r>
            <a:r>
              <a:rPr lang="en-AU" b="1" i="1" cap="none" dirty="0" smtClean="0">
                <a:latin typeface="Calibri" panose="020F0502020204030204" pitchFamily="34" charset="0"/>
              </a:rPr>
              <a:t>”</a:t>
            </a:r>
          </a:p>
          <a:p>
            <a:r>
              <a:rPr lang="en-AU" cap="none" dirty="0" smtClean="0">
                <a:latin typeface="Calibri" panose="020F0502020204030204" pitchFamily="34" charset="0"/>
              </a:rPr>
              <a:t>Despite its eventual certainty, the loss of La Poderosa is an event that majorly effects </a:t>
            </a:r>
            <a:r>
              <a:rPr lang="en-AU" cap="none" dirty="0" err="1" smtClean="0">
                <a:latin typeface="Calibri" panose="020F0502020204030204" pitchFamily="34" charset="0"/>
              </a:rPr>
              <a:t>Che</a:t>
            </a:r>
            <a:r>
              <a:rPr lang="en-AU" cap="none" dirty="0" smtClean="0">
                <a:latin typeface="Calibri" panose="020F0502020204030204" pitchFamily="34" charset="0"/>
              </a:rPr>
              <a:t> and Alberto’s plans. Originally they aimed to travel around Latin America on their motorbike but this unexpected change, effects plans and evidently, mindsets.</a:t>
            </a:r>
            <a:endParaRPr lang="en-AU" dirty="0"/>
          </a:p>
        </p:txBody>
      </p:sp>
    </p:spTree>
    <p:extLst>
      <p:ext uri="{BB962C8B-B14F-4D97-AF65-F5344CB8AC3E}">
        <p14:creationId xmlns:p14="http://schemas.microsoft.com/office/powerpoint/2010/main" val="997721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transformative</a:t>
            </a:r>
            <a:endParaRPr lang="en-AU" dirty="0"/>
          </a:p>
        </p:txBody>
      </p:sp>
      <p:sp>
        <p:nvSpPr>
          <p:cNvPr id="3" name="Content Placeholder 2"/>
          <p:cNvSpPr>
            <a:spLocks noGrp="1"/>
          </p:cNvSpPr>
          <p:nvPr>
            <p:ph sz="quarter" idx="13"/>
          </p:nvPr>
        </p:nvSpPr>
        <p:spPr>
          <a:xfrm>
            <a:off x="685801" y="2578551"/>
            <a:ext cx="10394707" cy="3311189"/>
          </a:xfrm>
        </p:spPr>
        <p:txBody>
          <a:bodyPr>
            <a:normAutofit/>
          </a:bodyPr>
          <a:lstStyle/>
          <a:p>
            <a:r>
              <a:rPr lang="en-AU" cap="none" dirty="0" smtClean="0">
                <a:latin typeface="Calibri" panose="020F0502020204030204" pitchFamily="34" charset="0"/>
              </a:rPr>
              <a:t>Loss of bike – “now we were just two hitchhikers with backpacks, and with all the grime of the road stuck to our overalls, shadows of our former aristocratic selves.”</a:t>
            </a:r>
          </a:p>
          <a:p>
            <a:r>
              <a:rPr lang="en-AU" cap="none" dirty="0">
                <a:latin typeface="Calibri" panose="020F0502020204030204" pitchFamily="34" charset="0"/>
              </a:rPr>
              <a:t>“motorized bums”- “bums without wheels</a:t>
            </a:r>
            <a:r>
              <a:rPr lang="en-AU" cap="none" dirty="0" smtClean="0">
                <a:latin typeface="Calibri" panose="020F0502020204030204" pitchFamily="34" charset="0"/>
              </a:rPr>
              <a:t>” This transformation occurs for the two travellers when they finally come to terms with the loss of ‘La Poderosa’. The next stage in their journey (as ‘bums without wheels) is set to be a difficult time.</a:t>
            </a:r>
          </a:p>
          <a:p>
            <a:r>
              <a:rPr lang="en-AU" cap="none" dirty="0" smtClean="0">
                <a:latin typeface="Calibri" panose="020F0502020204030204" pitchFamily="34" charset="0"/>
              </a:rPr>
              <a:t>“Our hobo appearance” – </a:t>
            </a:r>
            <a:r>
              <a:rPr lang="en-AU" cap="none" dirty="0" err="1" smtClean="0">
                <a:latin typeface="Calibri" panose="020F0502020204030204" pitchFamily="34" charset="0"/>
              </a:rPr>
              <a:t>Che</a:t>
            </a:r>
            <a:r>
              <a:rPr lang="en-AU" cap="none" dirty="0" smtClean="0">
                <a:latin typeface="Calibri" panose="020F0502020204030204" pitchFamily="34" charset="0"/>
              </a:rPr>
              <a:t> and Alberto transform from being medical students to now appearing as hobos. From the top of society to the bottom.</a:t>
            </a:r>
          </a:p>
          <a:p>
            <a:endParaRPr lang="en-AU" dirty="0" smtClean="0">
              <a:latin typeface="Calibri" panose="020F0502020204030204" pitchFamily="34" charset="0"/>
            </a:endParaRPr>
          </a:p>
          <a:p>
            <a:endParaRPr lang="en-AU" dirty="0"/>
          </a:p>
        </p:txBody>
      </p:sp>
    </p:spTree>
    <p:extLst>
      <p:ext uri="{BB962C8B-B14F-4D97-AF65-F5344CB8AC3E}">
        <p14:creationId xmlns:p14="http://schemas.microsoft.com/office/powerpoint/2010/main" val="21372712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transformative</a:t>
            </a:r>
            <a:endParaRPr lang="en-US" dirty="0"/>
          </a:p>
        </p:txBody>
      </p:sp>
      <p:sp>
        <p:nvSpPr>
          <p:cNvPr id="3" name="Content Placeholder 2"/>
          <p:cNvSpPr>
            <a:spLocks noGrp="1"/>
          </p:cNvSpPr>
          <p:nvPr>
            <p:ph sz="quarter" idx="13"/>
          </p:nvPr>
        </p:nvSpPr>
        <p:spPr/>
        <p:txBody>
          <a:bodyPr/>
          <a:lstStyle/>
          <a:p>
            <a:r>
              <a:rPr lang="en-US" cap="none" dirty="0" smtClean="0">
                <a:latin typeface="Calibri"/>
                <a:cs typeface="Calibri"/>
              </a:rPr>
              <a:t>Another part of the two travellers’ ‘transformative’ discovery arrives when they are offered 200 </a:t>
            </a:r>
            <a:r>
              <a:rPr lang="en-US" i="1" cap="none" dirty="0" smtClean="0">
                <a:latin typeface="Calibri"/>
                <a:cs typeface="Calibri"/>
              </a:rPr>
              <a:t>pesos</a:t>
            </a:r>
            <a:r>
              <a:rPr lang="en-US" cap="none" dirty="0" smtClean="0">
                <a:latin typeface="Calibri"/>
                <a:cs typeface="Calibri"/>
              </a:rPr>
              <a:t> by their consul in Santiago. They immediately reject this generous offer but realise</a:t>
            </a:r>
            <a:r>
              <a:rPr lang="en-US" cap="none" dirty="0">
                <a:latin typeface="Calibri"/>
                <a:cs typeface="Calibri"/>
              </a:rPr>
              <a:t> </a:t>
            </a:r>
            <a:r>
              <a:rPr lang="en-US" cap="none" dirty="0" smtClean="0">
                <a:latin typeface="Calibri"/>
                <a:cs typeface="Calibri"/>
              </a:rPr>
              <a:t>later that their decision would have been different had they then been in the struggling situation they ultimately ended up in.</a:t>
            </a:r>
            <a:endParaRPr lang="en-US" cap="none" dirty="0">
              <a:latin typeface="Calibri"/>
              <a:cs typeface="Calibri"/>
            </a:endParaRPr>
          </a:p>
        </p:txBody>
      </p:sp>
    </p:spTree>
    <p:extLst>
      <p:ext uri="{BB962C8B-B14F-4D97-AF65-F5344CB8AC3E}">
        <p14:creationId xmlns:p14="http://schemas.microsoft.com/office/powerpoint/2010/main" val="6145406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Awareness of the world</a:t>
            </a:r>
            <a:endParaRPr lang="en-AU" dirty="0"/>
          </a:p>
        </p:txBody>
      </p:sp>
      <p:sp>
        <p:nvSpPr>
          <p:cNvPr id="3" name="Content Placeholder 2"/>
          <p:cNvSpPr>
            <a:spLocks noGrp="1"/>
          </p:cNvSpPr>
          <p:nvPr>
            <p:ph sz="quarter" idx="13"/>
          </p:nvPr>
        </p:nvSpPr>
        <p:spPr/>
        <p:txBody>
          <a:bodyPr>
            <a:normAutofit fontScale="85000" lnSpcReduction="10000"/>
          </a:bodyPr>
          <a:lstStyle/>
          <a:p>
            <a:r>
              <a:rPr lang="en-AU" cap="none" dirty="0" smtClean="0">
                <a:latin typeface="Calibri"/>
                <a:cs typeface="Calibri"/>
              </a:rPr>
              <a:t>This small section of Guevara’s diary conveys a transition, particularly for </a:t>
            </a:r>
            <a:r>
              <a:rPr lang="en-AU" cap="none" dirty="0" err="1" smtClean="0">
                <a:latin typeface="Calibri"/>
                <a:cs typeface="Calibri"/>
              </a:rPr>
              <a:t>Che</a:t>
            </a:r>
            <a:r>
              <a:rPr lang="en-AU" cap="none" dirty="0" smtClean="0">
                <a:latin typeface="Calibri"/>
                <a:cs typeface="Calibri"/>
              </a:rPr>
              <a:t>, of his awareness of the world around him. </a:t>
            </a:r>
          </a:p>
          <a:p>
            <a:r>
              <a:rPr lang="en-AU" cap="none" dirty="0" smtClean="0">
                <a:latin typeface="Calibri"/>
                <a:cs typeface="Calibri"/>
              </a:rPr>
              <a:t>Originally, this awareness is extended by the multitude of hospitality witnessed and shared by the two travellers.</a:t>
            </a:r>
          </a:p>
          <a:p>
            <a:r>
              <a:rPr lang="en-AU" cap="none" dirty="0" smtClean="0">
                <a:latin typeface="Calibri"/>
                <a:cs typeface="Calibri"/>
              </a:rPr>
              <a:t>In Valparaiso, </a:t>
            </a:r>
            <a:r>
              <a:rPr lang="en-AU" cap="none" dirty="0" err="1" smtClean="0">
                <a:latin typeface="Calibri"/>
                <a:cs typeface="Calibri"/>
              </a:rPr>
              <a:t>Che</a:t>
            </a:r>
            <a:r>
              <a:rPr lang="en-AU" cap="none" dirty="0" smtClean="0">
                <a:latin typeface="Calibri"/>
                <a:cs typeface="Calibri"/>
              </a:rPr>
              <a:t> treats a woman suffering from a heart condition (aggravated by asthma). It is in this encounter that Guevara makes a sudden discovery. He learns of his ‘powerlessness’ in the situation and a desire to change the injustices in society. In this moment </a:t>
            </a:r>
            <a:r>
              <a:rPr lang="en-AU" cap="none" dirty="0" err="1" smtClean="0">
                <a:latin typeface="Calibri"/>
                <a:cs typeface="Calibri"/>
              </a:rPr>
              <a:t>Che</a:t>
            </a:r>
            <a:r>
              <a:rPr lang="en-AU" cap="none" dirty="0" smtClean="0">
                <a:latin typeface="Calibri"/>
                <a:cs typeface="Calibri"/>
              </a:rPr>
              <a:t> realises the negative factor the person can become to society.</a:t>
            </a:r>
          </a:p>
          <a:p>
            <a:r>
              <a:rPr lang="en-AU" cap="none" dirty="0" smtClean="0">
                <a:latin typeface="Calibri"/>
                <a:cs typeface="Calibri"/>
              </a:rPr>
              <a:t>Guevara also displays an anger towards the government and the plight of the poor. “Those who govern spent less time publicizing their own virtues and more money, much more money, funding socially useful works.</a:t>
            </a:r>
            <a:endParaRPr lang="en-AU" cap="none" dirty="0">
              <a:latin typeface="Calibri"/>
              <a:cs typeface="Calibri"/>
            </a:endParaRPr>
          </a:p>
        </p:txBody>
      </p:sp>
    </p:spTree>
    <p:extLst>
      <p:ext uri="{BB962C8B-B14F-4D97-AF65-F5344CB8AC3E}">
        <p14:creationId xmlns:p14="http://schemas.microsoft.com/office/powerpoint/2010/main" val="22114181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Cultural context</a:t>
            </a:r>
            <a:endParaRPr lang="en-AU" dirty="0"/>
          </a:p>
        </p:txBody>
      </p:sp>
      <p:sp>
        <p:nvSpPr>
          <p:cNvPr id="3" name="Content Placeholder 2"/>
          <p:cNvSpPr>
            <a:spLocks noGrp="1"/>
          </p:cNvSpPr>
          <p:nvPr>
            <p:ph sz="quarter" idx="13"/>
          </p:nvPr>
        </p:nvSpPr>
        <p:spPr/>
        <p:txBody>
          <a:bodyPr>
            <a:normAutofit/>
          </a:bodyPr>
          <a:lstStyle/>
          <a:p>
            <a:r>
              <a:rPr lang="en-AU" cap="none" dirty="0" smtClean="0">
                <a:latin typeface="Calibri" panose="020F0502020204030204" pitchFamily="34" charset="0"/>
              </a:rPr>
              <a:t>Cultural context: captaining a brigade is a sought-after honour for the most able men in the towns or districts where they operate.</a:t>
            </a:r>
          </a:p>
          <a:p>
            <a:r>
              <a:rPr lang="en-AU" cap="none" dirty="0" smtClean="0">
                <a:latin typeface="Calibri" panose="020F0502020204030204" pitchFamily="34" charset="0"/>
              </a:rPr>
              <a:t>Cultural level of the people is quite low and they do not have much education, or some other factor or all of them put together.</a:t>
            </a:r>
          </a:p>
        </p:txBody>
      </p:sp>
    </p:spTree>
    <p:extLst>
      <p:ext uri="{BB962C8B-B14F-4D97-AF65-F5344CB8AC3E}">
        <p14:creationId xmlns:p14="http://schemas.microsoft.com/office/powerpoint/2010/main" val="29915986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TC104033927[[fn=Main Event]]</Template>
  <TotalTime>278</TotalTime>
  <Words>1398</Words>
  <Application>Microsoft Office PowerPoint</Application>
  <PresentationFormat>Widescreen</PresentationFormat>
  <Paragraphs>70</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Impact</vt:lpstr>
      <vt:lpstr>Main Event</vt:lpstr>
      <vt:lpstr>The Motorcycle Diaries- Che Guevara</vt:lpstr>
      <vt:lpstr>Speculation of the future</vt:lpstr>
      <vt:lpstr>Speculation of the future</vt:lpstr>
      <vt:lpstr>hospitality</vt:lpstr>
      <vt:lpstr>Sudden and unexpected</vt:lpstr>
      <vt:lpstr>transformative</vt:lpstr>
      <vt:lpstr>transformative</vt:lpstr>
      <vt:lpstr>Awareness of the world</vt:lpstr>
      <vt:lpstr>Cultural context</vt:lpstr>
      <vt:lpstr>Buzz words</vt:lpstr>
      <vt:lpstr>Buzz words</vt:lpstr>
      <vt:lpstr>Quotable quotes</vt:lpstr>
      <vt:lpstr>quotable quotes</vt:lpstr>
    </vt:vector>
  </TitlesOfParts>
  <Company>St Edward's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Motorcycle Diaries- Che Guevara</dc:title>
  <dc:creator>Thomas Brown</dc:creator>
  <cp:lastModifiedBy>Thomas Brown</cp:lastModifiedBy>
  <cp:revision>23</cp:revision>
  <dcterms:created xsi:type="dcterms:W3CDTF">2014-10-29T01:08:47Z</dcterms:created>
  <dcterms:modified xsi:type="dcterms:W3CDTF">2014-11-03T03:38:21Z</dcterms:modified>
</cp:coreProperties>
</file>