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50C563F-DACF-455D-87C6-3DB013EF28EE}" type="datetimeFigureOut">
              <a:rPr lang="en-AU" smtClean="0"/>
              <a:t>3/11/2014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a:xfrm>
            <a:off x="9255346" y="2750337"/>
            <a:ext cx="1171888" cy="1356442"/>
          </a:xfrm>
        </p:spPr>
        <p:txBody>
          <a:bodyPr/>
          <a:lstStyle/>
          <a:p>
            <a:fld id="{3B5B6E51-1CC3-40AF-84A6-55579D16FB4C}" type="slidenum">
              <a:rPr lang="en-AU" smtClean="0"/>
              <a:t>‹#›</a:t>
            </a:fld>
            <a:endParaRPr lang="en-AU"/>
          </a:p>
        </p:txBody>
      </p:sp>
    </p:spTree>
    <p:extLst>
      <p:ext uri="{BB962C8B-B14F-4D97-AF65-F5344CB8AC3E}">
        <p14:creationId xmlns:p14="http://schemas.microsoft.com/office/powerpoint/2010/main" val="3683698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0C563F-DACF-455D-87C6-3DB013EF28EE}" type="datetimeFigureOut">
              <a:rPr lang="en-AU" smtClean="0"/>
              <a:t>3/11/2014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a:xfrm>
            <a:off x="10729455" y="4711309"/>
            <a:ext cx="1154151" cy="1090789"/>
          </a:xfrm>
        </p:spPr>
        <p:txBody>
          <a:bodyPr/>
          <a:lstStyle/>
          <a:p>
            <a:fld id="{3B5B6E51-1CC3-40AF-84A6-55579D16FB4C}" type="slidenum">
              <a:rPr lang="en-AU" smtClean="0"/>
              <a:t>‹#›</a:t>
            </a:fld>
            <a:endParaRPr lang="en-AU"/>
          </a:p>
        </p:txBody>
      </p:sp>
    </p:spTree>
    <p:extLst>
      <p:ext uri="{BB962C8B-B14F-4D97-AF65-F5344CB8AC3E}">
        <p14:creationId xmlns:p14="http://schemas.microsoft.com/office/powerpoint/2010/main" val="3854271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0C563F-DACF-455D-87C6-3DB013EF28EE}" type="datetimeFigureOut">
              <a:rPr lang="en-AU" smtClean="0"/>
              <a:t>3/11/2014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a:xfrm>
            <a:off x="10729455" y="4711615"/>
            <a:ext cx="1154151" cy="1090789"/>
          </a:xfrm>
        </p:spPr>
        <p:txBody>
          <a:bodyPr/>
          <a:lstStyle/>
          <a:p>
            <a:fld id="{3B5B6E51-1CC3-40AF-84A6-55579D16FB4C}" type="slidenum">
              <a:rPr lang="en-AU" smtClean="0"/>
              <a:t>‹#›</a:t>
            </a:fld>
            <a:endParaRPr lang="en-AU"/>
          </a:p>
        </p:txBody>
      </p:sp>
    </p:spTree>
    <p:extLst>
      <p:ext uri="{BB962C8B-B14F-4D97-AF65-F5344CB8AC3E}">
        <p14:creationId xmlns:p14="http://schemas.microsoft.com/office/powerpoint/2010/main" val="19112467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0C563F-DACF-455D-87C6-3DB013EF28EE}" type="datetimeFigureOut">
              <a:rPr lang="en-AU" smtClean="0"/>
              <a:t>3/11/2014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a:xfrm>
            <a:off x="10729455" y="4709925"/>
            <a:ext cx="1154151" cy="1090789"/>
          </a:xfrm>
        </p:spPr>
        <p:txBody>
          <a:bodyPr/>
          <a:lstStyle/>
          <a:p>
            <a:fld id="{3B5B6E51-1CC3-40AF-84A6-55579D16FB4C}" type="slidenum">
              <a:rPr lang="en-AU" smtClean="0"/>
              <a:t>‹#›</a:t>
            </a:fld>
            <a:endParaRPr lang="en-AU"/>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6224885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0C563F-DACF-455D-87C6-3DB013EF28EE}" type="datetimeFigureOut">
              <a:rPr lang="en-AU" smtClean="0"/>
              <a:t>3/11/2014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a:xfrm>
            <a:off x="10729455" y="4709925"/>
            <a:ext cx="1154151" cy="1090789"/>
          </a:xfrm>
        </p:spPr>
        <p:txBody>
          <a:bodyPr/>
          <a:lstStyle/>
          <a:p>
            <a:fld id="{3B5B6E51-1CC3-40AF-84A6-55579D16FB4C}" type="slidenum">
              <a:rPr lang="en-AU" smtClean="0"/>
              <a:t>‹#›</a:t>
            </a:fld>
            <a:endParaRPr lang="en-AU"/>
          </a:p>
        </p:txBody>
      </p:sp>
    </p:spTree>
    <p:extLst>
      <p:ext uri="{BB962C8B-B14F-4D97-AF65-F5344CB8AC3E}">
        <p14:creationId xmlns:p14="http://schemas.microsoft.com/office/powerpoint/2010/main" val="16331702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50C563F-DACF-455D-87C6-3DB013EF28EE}" type="datetimeFigureOut">
              <a:rPr lang="en-AU" smtClean="0"/>
              <a:t>3/11/2014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B5B6E51-1CC3-40AF-84A6-55579D16FB4C}" type="slidenum">
              <a:rPr lang="en-AU" smtClean="0"/>
              <a:t>‹#›</a:t>
            </a:fld>
            <a:endParaRPr lang="en-AU"/>
          </a:p>
        </p:txBody>
      </p:sp>
    </p:spTree>
    <p:extLst>
      <p:ext uri="{BB962C8B-B14F-4D97-AF65-F5344CB8AC3E}">
        <p14:creationId xmlns:p14="http://schemas.microsoft.com/office/powerpoint/2010/main" val="9964452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50C563F-DACF-455D-87C6-3DB013EF28EE}" type="datetimeFigureOut">
              <a:rPr lang="en-AU" smtClean="0"/>
              <a:t>3/11/2014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B5B6E51-1CC3-40AF-84A6-55579D16FB4C}" type="slidenum">
              <a:rPr lang="en-AU" smtClean="0"/>
              <a:t>‹#›</a:t>
            </a:fld>
            <a:endParaRPr lang="en-AU"/>
          </a:p>
        </p:txBody>
      </p:sp>
    </p:spTree>
    <p:extLst>
      <p:ext uri="{BB962C8B-B14F-4D97-AF65-F5344CB8AC3E}">
        <p14:creationId xmlns:p14="http://schemas.microsoft.com/office/powerpoint/2010/main" val="2210967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0C563F-DACF-455D-87C6-3DB013EF28EE}" type="datetimeFigureOut">
              <a:rPr lang="en-AU" smtClean="0"/>
              <a:t>3/11/2014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B5B6E51-1CC3-40AF-84A6-55579D16FB4C}" type="slidenum">
              <a:rPr lang="en-AU" smtClean="0"/>
              <a:t>‹#›</a:t>
            </a:fld>
            <a:endParaRPr lang="en-AU"/>
          </a:p>
        </p:txBody>
      </p:sp>
    </p:spTree>
    <p:extLst>
      <p:ext uri="{BB962C8B-B14F-4D97-AF65-F5344CB8AC3E}">
        <p14:creationId xmlns:p14="http://schemas.microsoft.com/office/powerpoint/2010/main" val="39276070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D50C563F-DACF-455D-87C6-3DB013EF28EE}" type="datetimeFigureOut">
              <a:rPr lang="en-AU" smtClean="0"/>
              <a:t>3/11/2014</a:t>
            </a:fld>
            <a:endParaRPr lang="en-AU"/>
          </a:p>
        </p:txBody>
      </p:sp>
      <p:sp>
        <p:nvSpPr>
          <p:cNvPr id="5" name="Footer Placeholder 4"/>
          <p:cNvSpPr>
            <a:spLocks noGrp="1"/>
          </p:cNvSpPr>
          <p:nvPr>
            <p:ph type="ftr" sz="quarter" idx="11"/>
          </p:nvPr>
        </p:nvSpPr>
        <p:spPr>
          <a:xfrm>
            <a:off x="680321" y="5936188"/>
            <a:ext cx="6126805" cy="365125"/>
          </a:xfrm>
        </p:spPr>
        <p:txBody>
          <a:bodyPr/>
          <a:lstStyle/>
          <a:p>
            <a:endParaRPr lang="en-AU"/>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3B5B6E51-1CC3-40AF-84A6-55579D16FB4C}" type="slidenum">
              <a:rPr lang="en-AU" smtClean="0"/>
              <a:t>‹#›</a:t>
            </a:fld>
            <a:endParaRPr lang="en-AU"/>
          </a:p>
        </p:txBody>
      </p:sp>
    </p:spTree>
    <p:extLst>
      <p:ext uri="{BB962C8B-B14F-4D97-AF65-F5344CB8AC3E}">
        <p14:creationId xmlns:p14="http://schemas.microsoft.com/office/powerpoint/2010/main" val="3100315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0C563F-DACF-455D-87C6-3DB013EF28EE}" type="datetimeFigureOut">
              <a:rPr lang="en-AU" smtClean="0"/>
              <a:t>3/11/2014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B5B6E51-1CC3-40AF-84A6-55579D16FB4C}" type="slidenum">
              <a:rPr lang="en-AU" smtClean="0"/>
              <a:t>‹#›</a:t>
            </a:fld>
            <a:endParaRPr lang="en-AU"/>
          </a:p>
        </p:txBody>
      </p:sp>
    </p:spTree>
    <p:extLst>
      <p:ext uri="{BB962C8B-B14F-4D97-AF65-F5344CB8AC3E}">
        <p14:creationId xmlns:p14="http://schemas.microsoft.com/office/powerpoint/2010/main" val="964015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0C563F-DACF-455D-87C6-3DB013EF28EE}" type="datetimeFigureOut">
              <a:rPr lang="en-AU" smtClean="0"/>
              <a:t>3/11/2014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a:xfrm>
            <a:off x="10729455" y="2869895"/>
            <a:ext cx="1154151" cy="1090789"/>
          </a:xfrm>
        </p:spPr>
        <p:txBody>
          <a:bodyPr/>
          <a:lstStyle/>
          <a:p>
            <a:fld id="{3B5B6E51-1CC3-40AF-84A6-55579D16FB4C}" type="slidenum">
              <a:rPr lang="en-AU" smtClean="0"/>
              <a:t>‹#›</a:t>
            </a:fld>
            <a:endParaRPr lang="en-AU"/>
          </a:p>
        </p:txBody>
      </p:sp>
    </p:spTree>
    <p:extLst>
      <p:ext uri="{BB962C8B-B14F-4D97-AF65-F5344CB8AC3E}">
        <p14:creationId xmlns:p14="http://schemas.microsoft.com/office/powerpoint/2010/main" val="2384153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0C563F-DACF-455D-87C6-3DB013EF28EE}" type="datetimeFigureOut">
              <a:rPr lang="en-AU" smtClean="0"/>
              <a:t>3/11/2014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B5B6E51-1CC3-40AF-84A6-55579D16FB4C}" type="slidenum">
              <a:rPr lang="en-AU" smtClean="0"/>
              <a:t>‹#›</a:t>
            </a:fld>
            <a:endParaRPr lang="en-AU"/>
          </a:p>
        </p:txBody>
      </p:sp>
    </p:spTree>
    <p:extLst>
      <p:ext uri="{BB962C8B-B14F-4D97-AF65-F5344CB8AC3E}">
        <p14:creationId xmlns:p14="http://schemas.microsoft.com/office/powerpoint/2010/main" val="1881518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0C563F-DACF-455D-87C6-3DB013EF28EE}" type="datetimeFigureOut">
              <a:rPr lang="en-AU" smtClean="0"/>
              <a:t>3/11/2014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B5B6E51-1CC3-40AF-84A6-55579D16FB4C}" type="slidenum">
              <a:rPr lang="en-AU" smtClean="0"/>
              <a:t>‹#›</a:t>
            </a:fld>
            <a:endParaRPr lang="en-AU"/>
          </a:p>
        </p:txBody>
      </p:sp>
    </p:spTree>
    <p:extLst>
      <p:ext uri="{BB962C8B-B14F-4D97-AF65-F5344CB8AC3E}">
        <p14:creationId xmlns:p14="http://schemas.microsoft.com/office/powerpoint/2010/main" val="2795860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0C563F-DACF-455D-87C6-3DB013EF28EE}" type="datetimeFigureOut">
              <a:rPr lang="en-AU" smtClean="0"/>
              <a:t>3/11/2014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B5B6E51-1CC3-40AF-84A6-55579D16FB4C}" type="slidenum">
              <a:rPr lang="en-AU" smtClean="0"/>
              <a:t>‹#›</a:t>
            </a:fld>
            <a:endParaRPr lang="en-AU"/>
          </a:p>
        </p:txBody>
      </p:sp>
    </p:spTree>
    <p:extLst>
      <p:ext uri="{BB962C8B-B14F-4D97-AF65-F5344CB8AC3E}">
        <p14:creationId xmlns:p14="http://schemas.microsoft.com/office/powerpoint/2010/main" val="181119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50C563F-DACF-455D-87C6-3DB013EF28EE}" type="datetimeFigureOut">
              <a:rPr lang="en-AU" smtClean="0"/>
              <a:t>3/11/2014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B5B6E51-1CC3-40AF-84A6-55579D16FB4C}" type="slidenum">
              <a:rPr lang="en-AU" smtClean="0"/>
              <a:t>‹#›</a:t>
            </a:fld>
            <a:endParaRPr lang="en-AU"/>
          </a:p>
        </p:txBody>
      </p:sp>
    </p:spTree>
    <p:extLst>
      <p:ext uri="{BB962C8B-B14F-4D97-AF65-F5344CB8AC3E}">
        <p14:creationId xmlns:p14="http://schemas.microsoft.com/office/powerpoint/2010/main" val="684671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0C563F-DACF-455D-87C6-3DB013EF28EE}" type="datetimeFigureOut">
              <a:rPr lang="en-AU" smtClean="0"/>
              <a:t>3/11/2014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B5B6E51-1CC3-40AF-84A6-55579D16FB4C}" type="slidenum">
              <a:rPr lang="en-AU" smtClean="0"/>
              <a:t>‹#›</a:t>
            </a:fld>
            <a:endParaRPr lang="en-AU"/>
          </a:p>
        </p:txBody>
      </p:sp>
    </p:spTree>
    <p:extLst>
      <p:ext uri="{BB962C8B-B14F-4D97-AF65-F5344CB8AC3E}">
        <p14:creationId xmlns:p14="http://schemas.microsoft.com/office/powerpoint/2010/main" val="3853013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0C563F-DACF-455D-87C6-3DB013EF28EE}" type="datetimeFigureOut">
              <a:rPr lang="en-AU" smtClean="0"/>
              <a:t>3/11/2014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B5B6E51-1CC3-40AF-84A6-55579D16FB4C}" type="slidenum">
              <a:rPr lang="en-AU" smtClean="0"/>
              <a:t>‹#›</a:t>
            </a:fld>
            <a:endParaRPr lang="en-AU"/>
          </a:p>
        </p:txBody>
      </p:sp>
    </p:spTree>
    <p:extLst>
      <p:ext uri="{BB962C8B-B14F-4D97-AF65-F5344CB8AC3E}">
        <p14:creationId xmlns:p14="http://schemas.microsoft.com/office/powerpoint/2010/main" val="2384973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50C563F-DACF-455D-87C6-3DB013EF28EE}" type="datetimeFigureOut">
              <a:rPr lang="en-AU" smtClean="0"/>
              <a:t>3/11/2014</a:t>
            </a:fld>
            <a:endParaRPr lang="en-AU"/>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B5B6E51-1CC3-40AF-84A6-55579D16FB4C}" type="slidenum">
              <a:rPr lang="en-AU" smtClean="0"/>
              <a:t>‹#›</a:t>
            </a:fld>
            <a:endParaRPr lang="en-AU"/>
          </a:p>
        </p:txBody>
      </p:sp>
    </p:spTree>
    <p:extLst>
      <p:ext uri="{BB962C8B-B14F-4D97-AF65-F5344CB8AC3E}">
        <p14:creationId xmlns:p14="http://schemas.microsoft.com/office/powerpoint/2010/main" val="150087317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The Motorcycle Diaries</a:t>
            </a:r>
            <a:br>
              <a:rPr lang="en-AU" dirty="0" smtClean="0"/>
            </a:br>
            <a:r>
              <a:rPr lang="en-AU" sz="3200" dirty="0" smtClean="0"/>
              <a:t>Deconstruction of Introduction</a:t>
            </a:r>
            <a:endParaRPr lang="en-AU" dirty="0"/>
          </a:p>
        </p:txBody>
      </p:sp>
      <p:sp>
        <p:nvSpPr>
          <p:cNvPr id="3" name="Subtitle 2"/>
          <p:cNvSpPr>
            <a:spLocks noGrp="1"/>
          </p:cNvSpPr>
          <p:nvPr>
            <p:ph type="subTitle" idx="1"/>
          </p:nvPr>
        </p:nvSpPr>
        <p:spPr/>
        <p:txBody>
          <a:bodyPr/>
          <a:lstStyle/>
          <a:p>
            <a:r>
              <a:rPr lang="en-AU" dirty="0" smtClean="0"/>
              <a:t>By Jackson Collett and Joshua Zucconi</a:t>
            </a:r>
            <a:endParaRPr lang="en-AU" dirty="0"/>
          </a:p>
        </p:txBody>
      </p:sp>
    </p:spTree>
    <p:extLst>
      <p:ext uri="{BB962C8B-B14F-4D97-AF65-F5344CB8AC3E}">
        <p14:creationId xmlns:p14="http://schemas.microsoft.com/office/powerpoint/2010/main" val="34350393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500">
        <p15:prstTrans prst="curtains"/>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Introduction to the Introduction</a:t>
            </a:r>
            <a:endParaRPr lang="en-AU" dirty="0"/>
          </a:p>
        </p:txBody>
      </p:sp>
      <p:sp>
        <p:nvSpPr>
          <p:cNvPr id="3" name="Content Placeholder 2"/>
          <p:cNvSpPr>
            <a:spLocks noGrp="1"/>
          </p:cNvSpPr>
          <p:nvPr>
            <p:ph idx="1"/>
          </p:nvPr>
        </p:nvSpPr>
        <p:spPr/>
        <p:txBody>
          <a:bodyPr/>
          <a:lstStyle/>
          <a:p>
            <a:r>
              <a:rPr lang="en-AU" dirty="0" smtClean="0"/>
              <a:t>Various themes of discovery can be encompassed within the introduction of the text.</a:t>
            </a:r>
          </a:p>
          <a:p>
            <a:r>
              <a:rPr lang="en-AU" dirty="0" err="1" smtClean="0"/>
              <a:t>Cintio</a:t>
            </a:r>
            <a:r>
              <a:rPr lang="en-AU" dirty="0" smtClean="0"/>
              <a:t> </a:t>
            </a:r>
            <a:r>
              <a:rPr lang="en-AU" dirty="0" err="1" smtClean="0"/>
              <a:t>Vitier</a:t>
            </a:r>
            <a:r>
              <a:rPr lang="en-AU" dirty="0" smtClean="0"/>
              <a:t>, a Cuban poet, gives the audience insight into </a:t>
            </a:r>
            <a:r>
              <a:rPr lang="en-AU" dirty="0" err="1" smtClean="0"/>
              <a:t>Che’s</a:t>
            </a:r>
            <a:r>
              <a:rPr lang="en-AU" dirty="0" smtClean="0"/>
              <a:t> journey through South America and the various </a:t>
            </a:r>
            <a:r>
              <a:rPr lang="en-AU" b="1" i="1" u="sng" dirty="0" smtClean="0">
                <a:effectLst>
                  <a:outerShdw blurRad="38100" dist="38100" dir="2700000" algn="tl">
                    <a:srgbClr val="000000">
                      <a:alpha val="43137"/>
                    </a:srgbClr>
                  </a:outerShdw>
                </a:effectLst>
              </a:rPr>
              <a:t>discoveries</a:t>
            </a:r>
            <a:r>
              <a:rPr lang="en-AU" dirty="0" smtClean="0"/>
              <a:t> he makes as well as the revelation of previously hidden truths within this journey.</a:t>
            </a:r>
          </a:p>
          <a:p>
            <a:r>
              <a:rPr lang="en-AU" dirty="0" smtClean="0"/>
              <a:t>In this </a:t>
            </a:r>
            <a:r>
              <a:rPr lang="en-AU" dirty="0" err="1" smtClean="0"/>
              <a:t>powerpoint</a:t>
            </a:r>
            <a:r>
              <a:rPr lang="en-AU" dirty="0" smtClean="0"/>
              <a:t> we shall examine the social, political, historical, personal, and cultural contexts of the discoveries that </a:t>
            </a:r>
            <a:r>
              <a:rPr lang="en-AU" dirty="0" err="1" smtClean="0"/>
              <a:t>Che</a:t>
            </a:r>
            <a:r>
              <a:rPr lang="en-AU" dirty="0"/>
              <a:t> </a:t>
            </a:r>
            <a:r>
              <a:rPr lang="en-AU" dirty="0" smtClean="0"/>
              <a:t>encounters on his journey through Southern America.</a:t>
            </a:r>
            <a:endParaRPr lang="en-AU" dirty="0"/>
          </a:p>
        </p:txBody>
      </p:sp>
    </p:spTree>
    <p:extLst>
      <p:ext uri="{BB962C8B-B14F-4D97-AF65-F5344CB8AC3E}">
        <p14:creationId xmlns:p14="http://schemas.microsoft.com/office/powerpoint/2010/main" val="27395300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relevance of </a:t>
            </a:r>
            <a:r>
              <a:rPr lang="en-AU" dirty="0" err="1" smtClean="0"/>
              <a:t>Cintio</a:t>
            </a:r>
            <a:r>
              <a:rPr lang="en-AU" dirty="0" smtClean="0"/>
              <a:t> </a:t>
            </a:r>
            <a:r>
              <a:rPr lang="en-AU" dirty="0" err="1" smtClean="0"/>
              <a:t>Vitier</a:t>
            </a:r>
            <a:endParaRPr lang="en-AU" dirty="0"/>
          </a:p>
        </p:txBody>
      </p:sp>
      <p:sp>
        <p:nvSpPr>
          <p:cNvPr id="3" name="Content Placeholder 2"/>
          <p:cNvSpPr>
            <a:spLocks noGrp="1"/>
          </p:cNvSpPr>
          <p:nvPr>
            <p:ph idx="1"/>
          </p:nvPr>
        </p:nvSpPr>
        <p:spPr/>
        <p:txBody>
          <a:bodyPr/>
          <a:lstStyle/>
          <a:p>
            <a:r>
              <a:rPr lang="en-AU" dirty="0" smtClean="0"/>
              <a:t>This renowned Cuban poet (often referred to as the greatest writer of propaganda of his generation) was the sole writer of the introduction to this book.</a:t>
            </a:r>
          </a:p>
          <a:p>
            <a:r>
              <a:rPr lang="en-AU" dirty="0" smtClean="0"/>
              <a:t>Throughout this introduction, several contextual aspects of </a:t>
            </a:r>
            <a:r>
              <a:rPr lang="en-AU" dirty="0" err="1" smtClean="0"/>
              <a:t>Vitier’s</a:t>
            </a:r>
            <a:r>
              <a:rPr lang="en-AU" dirty="0" smtClean="0"/>
              <a:t> writing are portrayed. These being his historical views regarding propaganda and his South American heritage.</a:t>
            </a:r>
          </a:p>
          <a:p>
            <a:endParaRPr lang="en-AU" dirty="0"/>
          </a:p>
        </p:txBody>
      </p:sp>
    </p:spTree>
    <p:extLst>
      <p:ext uri="{BB962C8B-B14F-4D97-AF65-F5344CB8AC3E}">
        <p14:creationId xmlns:p14="http://schemas.microsoft.com/office/powerpoint/2010/main" val="273589416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Historical Context of </a:t>
            </a:r>
            <a:r>
              <a:rPr lang="en-AU" dirty="0" err="1" smtClean="0"/>
              <a:t>Vitier</a:t>
            </a:r>
            <a:endParaRPr lang="en-AU" dirty="0"/>
          </a:p>
        </p:txBody>
      </p:sp>
      <p:sp>
        <p:nvSpPr>
          <p:cNvPr id="3" name="Content Placeholder 2"/>
          <p:cNvSpPr>
            <a:spLocks noGrp="1"/>
          </p:cNvSpPr>
          <p:nvPr>
            <p:ph idx="1"/>
          </p:nvPr>
        </p:nvSpPr>
        <p:spPr>
          <a:xfrm>
            <a:off x="680321" y="2328635"/>
            <a:ext cx="9613861" cy="3599316"/>
          </a:xfrm>
        </p:spPr>
        <p:txBody>
          <a:bodyPr>
            <a:normAutofit lnSpcReduction="10000"/>
          </a:bodyPr>
          <a:lstStyle/>
          <a:p>
            <a:r>
              <a:rPr lang="en-AU" dirty="0" err="1" smtClean="0"/>
              <a:t>Vitier’s</a:t>
            </a:r>
            <a:r>
              <a:rPr lang="en-AU" dirty="0" smtClean="0"/>
              <a:t> poetry took on a different turn after the advent of Fidel Castro’s revolution. Encyclopaedia Britannica states… </a:t>
            </a:r>
          </a:p>
          <a:p>
            <a:r>
              <a:rPr lang="en-AU" i="1" dirty="0" smtClean="0"/>
              <a:t>“</a:t>
            </a:r>
            <a:r>
              <a:rPr lang="en-AU" i="1" dirty="0"/>
              <a:t>With the advent of Fidel Castro’s revolution, </a:t>
            </a:r>
            <a:r>
              <a:rPr lang="en-AU" i="1" dirty="0" err="1"/>
              <a:t>Vitier</a:t>
            </a:r>
            <a:r>
              <a:rPr lang="en-AU" i="1" dirty="0"/>
              <a:t> radically changed his poetic style. His poems became direct, clear, and accessible to most readers</a:t>
            </a:r>
            <a:r>
              <a:rPr lang="en-AU" i="1" dirty="0" smtClean="0"/>
              <a:t>.”</a:t>
            </a:r>
            <a:r>
              <a:rPr lang="en-AU" dirty="0" smtClean="0"/>
              <a:t> </a:t>
            </a:r>
            <a:endParaRPr lang="en-AU" dirty="0" smtClean="0"/>
          </a:p>
          <a:p>
            <a:endParaRPr lang="en-AU" i="1" dirty="0"/>
          </a:p>
          <a:p>
            <a:r>
              <a:rPr lang="en-AU" dirty="0" smtClean="0"/>
              <a:t>This revolution, led by Castro and </a:t>
            </a:r>
            <a:r>
              <a:rPr lang="en-AU" dirty="0" err="1" smtClean="0"/>
              <a:t>Che</a:t>
            </a:r>
            <a:r>
              <a:rPr lang="en-AU" dirty="0" smtClean="0"/>
              <a:t>, may have been the reasoning behind </a:t>
            </a:r>
            <a:r>
              <a:rPr lang="en-AU" dirty="0" err="1" smtClean="0"/>
              <a:t>Cintio</a:t>
            </a:r>
            <a:r>
              <a:rPr lang="en-AU" dirty="0" err="1" smtClean="0"/>
              <a:t>’s</a:t>
            </a:r>
            <a:r>
              <a:rPr lang="en-AU" dirty="0" smtClean="0"/>
              <a:t> decision to write the introduction to “The Motorcycle Diaries”, as </a:t>
            </a:r>
            <a:r>
              <a:rPr lang="en-AU" dirty="0" err="1" smtClean="0"/>
              <a:t>Cintio</a:t>
            </a:r>
            <a:r>
              <a:rPr lang="en-AU" dirty="0" smtClean="0"/>
              <a:t> very much idolised </a:t>
            </a:r>
            <a:r>
              <a:rPr lang="en-AU" dirty="0" err="1" smtClean="0"/>
              <a:t>Che</a:t>
            </a:r>
            <a:r>
              <a:rPr lang="en-AU" dirty="0" smtClean="0"/>
              <a:t> as a freer of his people.</a:t>
            </a:r>
            <a:endParaRPr lang="en-AU" dirty="0" smtClean="0"/>
          </a:p>
          <a:p>
            <a:endParaRPr lang="en-AU" dirty="0"/>
          </a:p>
        </p:txBody>
      </p:sp>
    </p:spTree>
    <p:extLst>
      <p:ext uri="{BB962C8B-B14F-4D97-AF65-F5344CB8AC3E}">
        <p14:creationId xmlns:p14="http://schemas.microsoft.com/office/powerpoint/2010/main" val="208594998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Cultural Context of </a:t>
            </a:r>
            <a:r>
              <a:rPr lang="en-AU" dirty="0" err="1" smtClean="0"/>
              <a:t>Cintio</a:t>
            </a:r>
            <a:r>
              <a:rPr lang="en-AU" dirty="0" smtClean="0"/>
              <a:t> </a:t>
            </a:r>
            <a:r>
              <a:rPr lang="en-AU" dirty="0" err="1" smtClean="0"/>
              <a:t>Vitier</a:t>
            </a:r>
            <a:endParaRPr lang="en-AU" dirty="0"/>
          </a:p>
        </p:txBody>
      </p:sp>
      <p:sp>
        <p:nvSpPr>
          <p:cNvPr id="3" name="Content Placeholder 2"/>
          <p:cNvSpPr>
            <a:spLocks noGrp="1"/>
          </p:cNvSpPr>
          <p:nvPr>
            <p:ph idx="1"/>
          </p:nvPr>
        </p:nvSpPr>
        <p:spPr/>
        <p:txBody>
          <a:bodyPr>
            <a:normAutofit fontScale="92500"/>
          </a:bodyPr>
          <a:lstStyle/>
          <a:p>
            <a:r>
              <a:rPr lang="en-AU" dirty="0" smtClean="0"/>
              <a:t>The Cuban poet </a:t>
            </a:r>
            <a:r>
              <a:rPr lang="en-AU" dirty="0" err="1" smtClean="0"/>
              <a:t>Cintio</a:t>
            </a:r>
            <a:r>
              <a:rPr lang="en-AU" dirty="0" smtClean="0"/>
              <a:t> </a:t>
            </a:r>
            <a:r>
              <a:rPr lang="en-AU" dirty="0" err="1" smtClean="0"/>
              <a:t>Vitier</a:t>
            </a:r>
            <a:r>
              <a:rPr lang="en-AU" dirty="0" smtClean="0"/>
              <a:t> was born in Florida, USA (NOT CUBA- Just </a:t>
            </a:r>
            <a:r>
              <a:rPr lang="en-AU" dirty="0" err="1" smtClean="0"/>
              <a:t>sayin</a:t>
            </a:r>
            <a:r>
              <a:rPr lang="en-AU" dirty="0" smtClean="0"/>
              <a:t>). In spite of this he spent most of his life in Cuba. According to Encyclopaedia Britannica </a:t>
            </a:r>
            <a:r>
              <a:rPr lang="en-AU" i="1" dirty="0"/>
              <a:t>“</a:t>
            </a:r>
            <a:r>
              <a:rPr lang="en-AU" i="1" dirty="0" err="1"/>
              <a:t>Vitier</a:t>
            </a:r>
            <a:r>
              <a:rPr lang="en-AU" i="1" dirty="0"/>
              <a:t> compiled three anthologies of Cuban poetry, and his study </a:t>
            </a:r>
            <a:r>
              <a:rPr lang="en-AU" i="1" u="sng" dirty="0"/>
              <a:t>Lo </a:t>
            </a:r>
            <a:r>
              <a:rPr lang="en-AU" i="1" u="sng" dirty="0" err="1"/>
              <a:t>cubano</a:t>
            </a:r>
            <a:r>
              <a:rPr lang="en-AU" i="1" u="sng" dirty="0"/>
              <a:t> en la </a:t>
            </a:r>
            <a:r>
              <a:rPr lang="en-AU" i="1" u="sng" dirty="0" err="1"/>
              <a:t>poesía</a:t>
            </a:r>
            <a:r>
              <a:rPr lang="en-AU" i="1" u="sng" dirty="0"/>
              <a:t> </a:t>
            </a:r>
            <a:r>
              <a:rPr lang="en-AU" i="1" dirty="0"/>
              <a:t>(1958; “</a:t>
            </a:r>
            <a:r>
              <a:rPr lang="en-AU" i="1" u="sng" dirty="0"/>
              <a:t>The Cuban in Poetry</a:t>
            </a:r>
            <a:r>
              <a:rPr lang="en-AU" i="1" dirty="0"/>
              <a:t>”) reveals the depth of his critical intuition</a:t>
            </a:r>
            <a:r>
              <a:rPr lang="en-AU" i="1" dirty="0" smtClean="0"/>
              <a:t>.” </a:t>
            </a:r>
            <a:r>
              <a:rPr lang="en-AU" dirty="0" smtClean="0"/>
              <a:t>Within this study, you see an obvious change in his style of writing due to age and contextual </a:t>
            </a:r>
            <a:r>
              <a:rPr lang="en-AU" dirty="0" err="1" smtClean="0"/>
              <a:t>surroundings.In</a:t>
            </a:r>
            <a:r>
              <a:rPr lang="en-AU" dirty="0" smtClean="0"/>
              <a:t> the early stages of his life, his writing was more fluid and more erratic, being very unclear and psychedelic, but soon after (around the time of the Fidel Castro Revolution) his writing became less poetic and more of a propaganda. As he lived (but was not born) in Cuba, the revolution had a significant impact on his life.</a:t>
            </a:r>
            <a:endParaRPr lang="en-AU" i="1" dirty="0"/>
          </a:p>
        </p:txBody>
      </p:sp>
    </p:spTree>
    <p:extLst>
      <p:ext uri="{BB962C8B-B14F-4D97-AF65-F5344CB8AC3E}">
        <p14:creationId xmlns:p14="http://schemas.microsoft.com/office/powerpoint/2010/main" val="32341089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invX="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Good Ole ‘</a:t>
            </a:r>
            <a:r>
              <a:rPr lang="en-AU" dirty="0" err="1" smtClean="0"/>
              <a:t>Che</a:t>
            </a:r>
            <a:r>
              <a:rPr lang="en-AU" dirty="0" smtClean="0"/>
              <a:t>’ (and his sidekick </a:t>
            </a:r>
            <a:r>
              <a:rPr lang="en-AU" dirty="0" err="1" smtClean="0"/>
              <a:t>Cintio</a:t>
            </a:r>
            <a:r>
              <a:rPr lang="en-AU" dirty="0" smtClean="0"/>
              <a:t>) </a:t>
            </a:r>
            <a:endParaRPr lang="en-AU" dirty="0"/>
          </a:p>
        </p:txBody>
      </p:sp>
      <p:sp>
        <p:nvSpPr>
          <p:cNvPr id="3" name="Content Placeholder 2"/>
          <p:cNvSpPr>
            <a:spLocks noGrp="1"/>
          </p:cNvSpPr>
          <p:nvPr>
            <p:ph idx="1"/>
          </p:nvPr>
        </p:nvSpPr>
        <p:spPr/>
        <p:txBody>
          <a:bodyPr/>
          <a:lstStyle/>
          <a:p>
            <a:r>
              <a:rPr lang="en-AU" dirty="0" smtClean="0"/>
              <a:t>With </a:t>
            </a:r>
            <a:r>
              <a:rPr lang="en-AU" dirty="0" err="1" smtClean="0"/>
              <a:t>Vitier</a:t>
            </a:r>
            <a:r>
              <a:rPr lang="en-AU" dirty="0" smtClean="0"/>
              <a:t> being a writer of propaganda, the introduction of “The Motorcycle Diaries” is very much bias towards </a:t>
            </a:r>
            <a:r>
              <a:rPr lang="en-AU" dirty="0" err="1" smtClean="0"/>
              <a:t>Che’s</a:t>
            </a:r>
            <a:r>
              <a:rPr lang="en-AU" dirty="0" smtClean="0"/>
              <a:t> point of view. Despite the bias, the so called ‘Cuban’ poet gives us a deep insight into the richness of Guevara’s journey in terms of discovery. There are various elements of discovery that give the reader an in depth knowledge into the social disruptions of the time and the innate discoveries that </a:t>
            </a:r>
            <a:r>
              <a:rPr lang="en-AU" dirty="0" err="1" smtClean="0"/>
              <a:t>Che</a:t>
            </a:r>
            <a:r>
              <a:rPr lang="en-AU" dirty="0" smtClean="0"/>
              <a:t> inevitably makes on his journey.</a:t>
            </a:r>
          </a:p>
        </p:txBody>
      </p:sp>
    </p:spTree>
    <p:extLst>
      <p:ext uri="{BB962C8B-B14F-4D97-AF65-F5344CB8AC3E}">
        <p14:creationId xmlns:p14="http://schemas.microsoft.com/office/powerpoint/2010/main" val="320079296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Introduction Deconstruction</a:t>
            </a:r>
            <a:endParaRPr lang="en-AU" dirty="0"/>
          </a:p>
        </p:txBody>
      </p:sp>
      <p:sp>
        <p:nvSpPr>
          <p:cNvPr id="3" name="Content Placeholder 2"/>
          <p:cNvSpPr>
            <a:spLocks noGrp="1"/>
          </p:cNvSpPr>
          <p:nvPr>
            <p:ph idx="1"/>
          </p:nvPr>
        </p:nvSpPr>
        <p:spPr/>
        <p:txBody>
          <a:bodyPr>
            <a:normAutofit lnSpcReduction="10000"/>
          </a:bodyPr>
          <a:lstStyle/>
          <a:p>
            <a:r>
              <a:rPr lang="en-AU" dirty="0" smtClean="0"/>
              <a:t>A large majority of the introduction to “The Motorcycle Diaries” is very much inspired by </a:t>
            </a:r>
            <a:r>
              <a:rPr lang="en-AU" dirty="0" err="1" smtClean="0"/>
              <a:t>Cintio’s</a:t>
            </a:r>
            <a:r>
              <a:rPr lang="en-AU" dirty="0" smtClean="0"/>
              <a:t> background. </a:t>
            </a:r>
            <a:r>
              <a:rPr lang="en-AU" dirty="0" smtClean="0"/>
              <a:t>The writing takes on a propaganda-</a:t>
            </a:r>
            <a:r>
              <a:rPr lang="en-AU" dirty="0" err="1" smtClean="0"/>
              <a:t>esque</a:t>
            </a:r>
            <a:r>
              <a:rPr lang="en-AU" dirty="0" smtClean="0"/>
              <a:t> feel, and leans very much in favour towards </a:t>
            </a:r>
            <a:r>
              <a:rPr lang="en-AU" dirty="0" err="1" smtClean="0"/>
              <a:t>Che’s</a:t>
            </a:r>
            <a:r>
              <a:rPr lang="en-AU" dirty="0" smtClean="0"/>
              <a:t> way of thinking. As previously mentioned, this could be because of </a:t>
            </a:r>
            <a:r>
              <a:rPr lang="en-AU" dirty="0" err="1" smtClean="0"/>
              <a:t>Cintio’s</a:t>
            </a:r>
            <a:r>
              <a:rPr lang="en-AU" dirty="0" smtClean="0"/>
              <a:t> abject bias as a writer of propaganda, or could just be a way of thinking based of his Cuban heritage. </a:t>
            </a:r>
          </a:p>
          <a:p>
            <a:r>
              <a:rPr lang="en-AU" dirty="0" smtClean="0"/>
              <a:t>Most of the Cuban people saw </a:t>
            </a:r>
            <a:r>
              <a:rPr lang="en-AU" dirty="0" err="1" smtClean="0"/>
              <a:t>Che</a:t>
            </a:r>
            <a:r>
              <a:rPr lang="en-AU" dirty="0" smtClean="0"/>
              <a:t> Guevara and Fidel Castro as messiahs of the Cuban people (who at the time were being oppressed by the Batista, or president, of Cuba.) The bias present in the introduction of Motorcycle Diaries is abjectly present as a result of this “messiah ideology” based around </a:t>
            </a:r>
            <a:r>
              <a:rPr lang="en-AU" dirty="0" err="1" smtClean="0"/>
              <a:t>Che</a:t>
            </a:r>
            <a:r>
              <a:rPr lang="en-AU" dirty="0" smtClean="0"/>
              <a:t> and Fidel.</a:t>
            </a:r>
          </a:p>
          <a:p>
            <a:endParaRPr lang="en-AU" dirty="0"/>
          </a:p>
        </p:txBody>
      </p:sp>
    </p:spTree>
    <p:extLst>
      <p:ext uri="{BB962C8B-B14F-4D97-AF65-F5344CB8AC3E}">
        <p14:creationId xmlns:p14="http://schemas.microsoft.com/office/powerpoint/2010/main" val="212088262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Conclusion of Introduction Deconstruction</a:t>
            </a:r>
            <a:endParaRPr lang="en-AU" dirty="0"/>
          </a:p>
        </p:txBody>
      </p:sp>
      <p:sp>
        <p:nvSpPr>
          <p:cNvPr id="3" name="Content Placeholder 2"/>
          <p:cNvSpPr>
            <a:spLocks noGrp="1"/>
          </p:cNvSpPr>
          <p:nvPr>
            <p:ph idx="1"/>
          </p:nvPr>
        </p:nvSpPr>
        <p:spPr/>
        <p:txBody>
          <a:bodyPr/>
          <a:lstStyle/>
          <a:p>
            <a:r>
              <a:rPr lang="en-AU" dirty="0" smtClean="0"/>
              <a:t>Much of the introduction of “The Motorcycle Diaries” is written in a propaganda style, very much touting the deeds </a:t>
            </a:r>
            <a:r>
              <a:rPr lang="en-AU" dirty="0" err="1" smtClean="0"/>
              <a:t>Che</a:t>
            </a:r>
            <a:r>
              <a:rPr lang="en-AU" dirty="0" smtClean="0"/>
              <a:t> had committed, and elevating them to an almost “saviour” level.</a:t>
            </a:r>
          </a:p>
          <a:p>
            <a:r>
              <a:rPr lang="en-AU" dirty="0" smtClean="0"/>
              <a:t>The introduction of “The Motorcycle Diaries” does a very adequate job of easing you into the book, even if it does so on a very bias level. </a:t>
            </a:r>
            <a:r>
              <a:rPr lang="en-AU" dirty="0" err="1" smtClean="0"/>
              <a:t>Cintio</a:t>
            </a:r>
            <a:r>
              <a:rPr lang="en-AU" dirty="0" smtClean="0"/>
              <a:t> </a:t>
            </a:r>
            <a:r>
              <a:rPr lang="en-AU" dirty="0" err="1" smtClean="0"/>
              <a:t>Vitier</a:t>
            </a:r>
            <a:r>
              <a:rPr lang="en-AU" dirty="0" smtClean="0"/>
              <a:t> very much bases his writing around a mid-point between abject propaganda and actually storytelling, thus making the introduction very unique to the Cuban way of thinking.</a:t>
            </a:r>
          </a:p>
        </p:txBody>
      </p:sp>
    </p:spTree>
    <p:extLst>
      <p:ext uri="{BB962C8B-B14F-4D97-AF65-F5344CB8AC3E}">
        <p14:creationId xmlns:p14="http://schemas.microsoft.com/office/powerpoint/2010/main" val="347186083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TC104033917[[fn=Berlin]]</Template>
  <TotalTime>91</TotalTime>
  <Words>742</Words>
  <Application>Microsoft Office PowerPoint</Application>
  <PresentationFormat>Widescreen</PresentationFormat>
  <Paragraphs>24</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Trebuchet MS</vt:lpstr>
      <vt:lpstr>Berlin</vt:lpstr>
      <vt:lpstr>The Motorcycle Diaries Deconstruction of Introduction</vt:lpstr>
      <vt:lpstr>Introduction to the Introduction</vt:lpstr>
      <vt:lpstr>The relevance of Cintio Vitier</vt:lpstr>
      <vt:lpstr>Historical Context of Vitier</vt:lpstr>
      <vt:lpstr>Cultural Context of Cintio Vitier</vt:lpstr>
      <vt:lpstr>Good Ole ‘Che’ (and his sidekick Cintio) </vt:lpstr>
      <vt:lpstr>Introduction Deconstruction</vt:lpstr>
      <vt:lpstr>Conclusion of Introduction Deconstruction</vt:lpstr>
    </vt:vector>
  </TitlesOfParts>
  <Company>St Edward's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Motorcycle Diaries Deconstruction of Introduction</dc:title>
  <dc:creator>Jackson Collett</dc:creator>
  <cp:lastModifiedBy>Joshua zuccon</cp:lastModifiedBy>
  <cp:revision>32</cp:revision>
  <dcterms:created xsi:type="dcterms:W3CDTF">2014-10-29T01:11:42Z</dcterms:created>
  <dcterms:modified xsi:type="dcterms:W3CDTF">2014-11-02T22:35:27Z</dcterms:modified>
</cp:coreProperties>
</file>